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  <p:sldMasterId id="2147483768" r:id="rId3"/>
    <p:sldMasterId id="2147483828" r:id="rId4"/>
    <p:sldMasterId id="2147483841" r:id="rId5"/>
    <p:sldMasterId id="2147483865" r:id="rId6"/>
    <p:sldMasterId id="2147483877" r:id="rId7"/>
    <p:sldMasterId id="2147483889" r:id="rId8"/>
    <p:sldMasterId id="2147483901" r:id="rId9"/>
  </p:sldMasterIdLst>
  <p:notesMasterIdLst>
    <p:notesMasterId r:id="rId39"/>
  </p:notesMasterIdLst>
  <p:sldIdLst>
    <p:sldId id="295" r:id="rId10"/>
    <p:sldId id="308" r:id="rId11"/>
    <p:sldId id="296" r:id="rId12"/>
    <p:sldId id="281" r:id="rId13"/>
    <p:sldId id="260" r:id="rId14"/>
    <p:sldId id="261" r:id="rId15"/>
    <p:sldId id="262" r:id="rId16"/>
    <p:sldId id="300" r:id="rId17"/>
    <p:sldId id="298" r:id="rId18"/>
    <p:sldId id="270" r:id="rId19"/>
    <p:sldId id="269" r:id="rId20"/>
    <p:sldId id="257" r:id="rId21"/>
    <p:sldId id="259" r:id="rId22"/>
    <p:sldId id="258" r:id="rId23"/>
    <p:sldId id="304" r:id="rId24"/>
    <p:sldId id="299" r:id="rId25"/>
    <p:sldId id="277" r:id="rId26"/>
    <p:sldId id="301" r:id="rId27"/>
    <p:sldId id="310" r:id="rId28"/>
    <p:sldId id="311" r:id="rId29"/>
    <p:sldId id="305" r:id="rId30"/>
    <p:sldId id="265" r:id="rId31"/>
    <p:sldId id="274" r:id="rId32"/>
    <p:sldId id="280" r:id="rId33"/>
    <p:sldId id="275" r:id="rId34"/>
    <p:sldId id="306" r:id="rId35"/>
    <p:sldId id="303" r:id="rId36"/>
    <p:sldId id="288" r:id="rId37"/>
    <p:sldId id="268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A9D5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4" d="100"/>
          <a:sy n="84" d="100"/>
        </p:scale>
        <p:origin x="-744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515010-09AD-4024-AE13-3D46E9FC4F82}" type="datetimeFigureOut">
              <a:rPr lang="ru-RU" smtClean="0"/>
              <a:t>14.05.2019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D8F03-567B-439D-9333-F1DCFC6103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658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41357-E659-484E-B37C-B649637CEA9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173777"/>
      </p:ext>
    </p:extLst>
  </p:cSld>
  <p:clrMapOvr>
    <a:masterClrMapping/>
  </p:clrMapOvr>
  <p:transition>
    <p:wheel spokes="3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B906C-55A8-4387-BB3A-FA3216C7845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876274"/>
      </p:ext>
    </p:extLst>
  </p:cSld>
  <p:clrMapOvr>
    <a:masterClrMapping/>
  </p:clrMapOvr>
  <p:transition>
    <p:wheel spokes="3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5A743-CE5E-4414-91C8-372229D43F8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663889"/>
      </p:ext>
    </p:extLst>
  </p:cSld>
  <p:clrMapOvr>
    <a:masterClrMapping/>
  </p:clrMapOvr>
  <p:transition>
    <p:wheel spokes="3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F98C2-75C6-421D-8C5C-99AC1A00A3D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914523"/>
      </p:ext>
    </p:extLst>
  </p:cSld>
  <p:clrMapOvr>
    <a:masterClrMapping/>
  </p:clrMapOvr>
  <p:transition>
    <p:wheel spokes="3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5E299-108C-402B-B6FA-BA7FD5134FB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259827"/>
      </p:ext>
    </p:extLst>
  </p:cSld>
  <p:clrMapOvr>
    <a:masterClrMapping/>
  </p:clrMapOvr>
  <p:transition>
    <p:wheel spokes="3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26E8D-3AED-4273-81D8-E57E39328CD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068934"/>
      </p:ext>
    </p:extLst>
  </p:cSld>
  <p:clrMapOvr>
    <a:masterClrMapping/>
  </p:clrMapOvr>
  <p:transition>
    <p:wheel spokes="3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33E4E-9348-4F05-B8EE-94A76AD65C7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336740"/>
      </p:ext>
    </p:extLst>
  </p:cSld>
  <p:clrMapOvr>
    <a:masterClrMapping/>
  </p:clrMapOvr>
  <p:transition>
    <p:wheel spokes="3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052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69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6CCD9-1715-4B91-8750-2F494236F0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13714"/>
      </p:ext>
    </p:extLst>
  </p:cSld>
  <p:clrMapOvr>
    <a:masterClrMapping/>
  </p:clrMapOvr>
  <p:transition>
    <p:wheel spokes="3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E8437-E16F-4348-BDC4-7D8D026A193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870786"/>
      </p:ext>
    </p:extLst>
  </p:cSld>
  <p:clrMapOvr>
    <a:masterClrMapping/>
  </p:clrMapOvr>
  <p:transition>
    <p:wheel spokes="3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BD70C-36C7-48D6-A12A-73960568808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648090"/>
      </p:ext>
    </p:extLst>
  </p:cSld>
  <p:clrMapOvr>
    <a:masterClrMapping/>
  </p:clrMapOvr>
  <p:transition>
    <p:wheel spokes="3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A9A77-F228-4F14-B8BB-9532BE113CE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089776"/>
      </p:ext>
    </p:extLst>
  </p:cSld>
  <p:clrMapOvr>
    <a:masterClrMapping/>
  </p:clrMapOvr>
  <p:transition>
    <p:wheel spokes="3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55E67-68B3-48B5-A152-26CEAA7F802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268495"/>
      </p:ext>
    </p:extLst>
  </p:cSld>
  <p:clrMapOvr>
    <a:masterClrMapping/>
  </p:clrMapOvr>
  <p:transition>
    <p:wheel spokes="3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41303-B80C-4C65-873F-200B18011BB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409538"/>
      </p:ext>
    </p:extLst>
  </p:cSld>
  <p:clrMapOvr>
    <a:masterClrMapping/>
  </p:clrMapOvr>
  <p:transition>
    <p:wheel spokes="3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7711-9EB2-4833-AAA0-98F2276932E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911238"/>
      </p:ext>
    </p:extLst>
  </p:cSld>
  <p:clrMapOvr>
    <a:masterClrMapping/>
  </p:clrMapOvr>
  <p:transition>
    <p:wheel spokes="3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F8DF9-8E2B-4644-A50C-5840DD18D48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014931"/>
      </p:ext>
    </p:extLst>
  </p:cSld>
  <p:clrMapOvr>
    <a:masterClrMapping/>
  </p:clrMapOvr>
  <p:transition>
    <p:wheel spokes="3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4981E-320C-4D4F-8D5F-D78D5E87BBB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684671"/>
      </p:ext>
    </p:extLst>
  </p:cSld>
  <p:clrMapOvr>
    <a:masterClrMapping/>
  </p:clrMapOvr>
  <p:transition>
    <p:wheel spokes="3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4A112-ADFC-4E06-AE45-92037ADC65E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16787"/>
      </p:ext>
    </p:extLst>
  </p:cSld>
  <p:clrMapOvr>
    <a:masterClrMapping/>
  </p:clrMapOvr>
  <p:transition>
    <p:wheel spokes="3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045C-9949-45C7-8CD9-F75A0DB8D41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779805"/>
      </p:ext>
    </p:extLst>
  </p:cSld>
  <p:clrMapOvr>
    <a:masterClrMapping/>
  </p:clrMapOvr>
  <p:transition>
    <p:wheel spokes="3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052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69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3079C-8F82-4581-9A9F-7EBBA2C2A7A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508471"/>
      </p:ext>
    </p:extLst>
  </p:cSld>
  <p:clrMapOvr>
    <a:masterClrMapping/>
  </p:clrMapOvr>
  <p:transition>
    <p:wheel spokes="3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A1397-787A-46D0-8F00-7FADB07B266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145639"/>
      </p:ext>
    </p:extLst>
  </p:cSld>
  <p:clrMapOvr>
    <a:masterClrMapping/>
  </p:clrMapOvr>
  <p:transition>
    <p:wheel spokes="3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D5A87-D904-43E3-90E0-47E16B597B9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905671"/>
      </p:ext>
    </p:extLst>
  </p:cSld>
  <p:clrMapOvr>
    <a:masterClrMapping/>
  </p:clrMapOvr>
  <p:transition>
    <p:wheel spokes="3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B6564-19D2-454A-9B73-CAEF2621434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86679"/>
      </p:ext>
    </p:extLst>
  </p:cSld>
  <p:clrMapOvr>
    <a:masterClrMapping/>
  </p:clrMapOvr>
  <p:transition>
    <p:wheel spokes="3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D972E-812B-4290-AD77-14068444713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FCFD-6327-44F0-8060-F88204C82C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9372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4928F-FA9F-49AB-9859-1E7074421FB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FCFD-6327-44F0-8060-F88204C82C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9470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70DDB-8601-4AA8-B600-2C6AEE463D8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FCFD-6327-44F0-8060-F88204C82C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0947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DB941-8CD7-4A22-B8E3-252D7113D55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FCFD-6327-44F0-8060-F88204C82C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0706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5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7B8E3-18C1-4E7F-B902-528D1789D06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FCFD-6327-44F0-8060-F88204C82C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7724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0B7C-3BE9-4D1E-9D3F-1194E6D365F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FCFD-6327-44F0-8060-F88204C82C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7930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E1854-07F6-41D1-9D54-2C5346E13EC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FCFD-6327-44F0-8060-F88204C82C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6887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73052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4701-4449-4D4A-95DF-643735DD919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FCFD-6327-44F0-8060-F88204C82C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0540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A3965-F55B-4A45-8E39-15059C13DFE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FCFD-6327-44F0-8060-F88204C82C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8969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453FF-E3F0-4979-B8C0-B4B6E86FBE3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FCFD-6327-44F0-8060-F88204C82C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1433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4876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4876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4CCA9-E7EF-47F8-9341-B76C11213BC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FCFD-6327-44F0-8060-F88204C82C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0229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EBBFA-F84A-4405-87FD-81414DC34BFC}" type="datetime1">
              <a:rPr lang="ru-RU" smtClean="0">
                <a:solidFill>
                  <a:srgbClr val="000000"/>
                </a:solidFill>
              </a:rPr>
              <a:t>14.05.2019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DF1C1-B322-41C7-B545-3EB5D72ABAB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0268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FE0747-3C07-4F88-98E9-E6E55194AF74}" type="datetime1">
              <a:rPr lang="ru-RU" smtClean="0">
                <a:solidFill>
                  <a:srgbClr val="000000"/>
                </a:solidFill>
              </a:rPr>
              <a:t>14.05.2019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CED47-B969-4BC5-AD4F-1E79CCA136F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3435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12660D-C613-4E45-9479-451B70BB77E6}" type="datetime1">
              <a:rPr lang="ru-RU" smtClean="0">
                <a:solidFill>
                  <a:srgbClr val="000000"/>
                </a:solidFill>
              </a:rPr>
              <a:t>14.05.2019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0F4D76-71BA-45AE-BD0F-934EF61CB50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4686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7CAB0C-79FC-4739-ACB8-BB370EFBC265}" type="datetime1">
              <a:rPr lang="ru-RU" smtClean="0">
                <a:solidFill>
                  <a:srgbClr val="000000"/>
                </a:solidFill>
              </a:rPr>
              <a:t>14.05.2019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FB3B1-9C94-41A9-BA62-93E93E3FC39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1337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5C658-D1F3-4C63-B968-52D6A2846E9A}" type="datetime1">
              <a:rPr lang="ru-RU" smtClean="0">
                <a:solidFill>
                  <a:srgbClr val="000000"/>
                </a:solidFill>
              </a:rPr>
              <a:t>14.05.2019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456443-6865-4585-8D50-13E496E6ED6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3307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CC343-FDF8-478D-8540-A873524FD12E}" type="datetime1">
              <a:rPr lang="ru-RU" smtClean="0">
                <a:solidFill>
                  <a:srgbClr val="000000"/>
                </a:solidFill>
              </a:rPr>
              <a:t>14.05.2019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90C0E4-F101-4206-A5AB-07C1F66F973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91977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61DFA3-C82A-4BF8-95B8-98C4D873E939}" type="datetime1">
              <a:rPr lang="ru-RU" smtClean="0">
                <a:solidFill>
                  <a:srgbClr val="000000"/>
                </a:solidFill>
              </a:rPr>
              <a:t>14.05.2019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1F96ED-75EE-4971-9733-99A31004C72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4659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EE8FCC-CA87-4BC5-9496-FE66D4699913}" type="datetime1">
              <a:rPr lang="ru-RU" smtClean="0">
                <a:solidFill>
                  <a:srgbClr val="000000"/>
                </a:solidFill>
              </a:rPr>
              <a:t>14.05.2019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CF1E7A-54A1-43EA-83FC-C687CB5FD29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881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10A05-9AD7-42A9-8B25-009B2A970EAB}" type="datetime1">
              <a:rPr lang="ru-RU" smtClean="0">
                <a:solidFill>
                  <a:srgbClr val="000000"/>
                </a:solidFill>
              </a:rPr>
              <a:t>14.05.2019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19103C-5606-4F90-BEEC-ECB73246E64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7506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A42D67-AEA5-4959-9E59-4530E9A1EA27}" type="datetime1">
              <a:rPr lang="ru-RU" smtClean="0">
                <a:solidFill>
                  <a:srgbClr val="000000"/>
                </a:solidFill>
              </a:rPr>
              <a:t>14.05.2019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6F0894-D565-4AE3-A79E-AD29381365A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3958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1ABCE-EEF7-4E34-95FD-6B2F57D4303E}" type="datetime1">
              <a:rPr lang="ru-RU" smtClean="0">
                <a:solidFill>
                  <a:srgbClr val="000000"/>
                </a:solidFill>
              </a:rPr>
              <a:t>14.05.2019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3E6E1-BBBA-4555-B424-ABFC55BBCFD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8399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8FA894-A7A3-43B9-94CD-B2393B76E0B0}" type="datetime1">
              <a:rPr lang="ru-RU" smtClean="0">
                <a:solidFill>
                  <a:srgbClr val="000000"/>
                </a:solidFill>
              </a:rPr>
              <a:t>14.05.2019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C47A27-DCE6-49D7-86FE-EBD33DDE5C5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95466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40A3-40F0-480E-8390-64166BC0012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605956"/>
      </p:ext>
    </p:extLst>
  </p:cSld>
  <p:clrMapOvr>
    <a:masterClrMapping/>
  </p:clrMapOvr>
  <p:transition>
    <p:wheel spokes="3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8E876-D4CA-4A19-B554-5C4FDFFF6D7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418943"/>
      </p:ext>
    </p:extLst>
  </p:cSld>
  <p:clrMapOvr>
    <a:masterClrMapping/>
  </p:clrMapOvr>
  <p:transition>
    <p:wheel spokes="3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61C97-3E67-46DC-B7F2-657BF17F349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179296"/>
      </p:ext>
    </p:extLst>
  </p:cSld>
  <p:clrMapOvr>
    <a:masterClrMapping/>
  </p:clrMapOvr>
  <p:transition>
    <p:wheel spokes="3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FF1C0-080F-44A1-BA7A-51E043067A9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434293"/>
      </p:ext>
    </p:extLst>
  </p:cSld>
  <p:clrMapOvr>
    <a:masterClrMapping/>
  </p:clrMapOvr>
  <p:transition>
    <p:wheel spokes="3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1BA0-75BE-4576-86D9-39FA8FA645B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513935"/>
      </p:ext>
    </p:extLst>
  </p:cSld>
  <p:clrMapOvr>
    <a:masterClrMapping/>
  </p:clrMapOvr>
  <p:transition>
    <p:wheel spokes="3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A7326-D442-4FBB-A496-12776989E14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999281"/>
      </p:ext>
    </p:extLst>
  </p:cSld>
  <p:clrMapOvr>
    <a:masterClrMapping/>
  </p:clrMapOvr>
  <p:transition>
    <p:wheel spokes="3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33E36-1739-4DC2-8375-ACFF808FBA0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363319"/>
      </p:ext>
    </p:extLst>
  </p:cSld>
  <p:clrMapOvr>
    <a:masterClrMapping/>
  </p:clrMapOvr>
  <p:transition>
    <p:wheel spokes="3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052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69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4FB76-6F32-4006-88A4-39DE937E7B1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904845"/>
      </p:ext>
    </p:extLst>
  </p:cSld>
  <p:clrMapOvr>
    <a:masterClrMapping/>
  </p:clrMapOvr>
  <p:transition>
    <p:wheel spokes="3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DCEFA-17C7-4A9C-81A0-017CA5C2357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848598"/>
      </p:ext>
    </p:extLst>
  </p:cSld>
  <p:clrMapOvr>
    <a:masterClrMapping/>
  </p:clrMapOvr>
  <p:transition>
    <p:wheel spokes="3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8F8A1-9078-43A3-AD83-D65903B1E42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154498"/>
      </p:ext>
    </p:extLst>
  </p:cSld>
  <p:clrMapOvr>
    <a:masterClrMapping/>
  </p:clrMapOvr>
  <p:transition>
    <p:wheel spokes="3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661BA-E0DA-44A1-8061-28DAACD0C45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668500"/>
      </p:ext>
    </p:extLst>
  </p:cSld>
  <p:clrMapOvr>
    <a:masterClrMapping/>
  </p:clrMapOvr>
  <p:transition>
    <p:wheel spokes="3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F0F36-B2D1-4181-B294-0E00A411183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989502"/>
      </p:ext>
    </p:extLst>
  </p:cSld>
  <p:clrMapOvr>
    <a:masterClrMapping/>
  </p:clrMapOvr>
  <p:transition>
    <p:wheel spokes="3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EE1C6-FD02-4C9F-A77C-F791139B3BB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71609"/>
      </p:ext>
    </p:extLst>
  </p:cSld>
  <p:clrMapOvr>
    <a:masterClrMapping/>
  </p:clrMapOvr>
  <p:transition>
    <p:wheel spokes="3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C95-1AB4-4AE9-8BB2-5B1875FC9D1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539608"/>
      </p:ext>
    </p:extLst>
  </p:cSld>
  <p:clrMapOvr>
    <a:masterClrMapping/>
  </p:clrMapOvr>
  <p:transition>
    <p:wheel spokes="3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889B-A9A0-48F6-BCB8-D83A9A19521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329273"/>
      </p:ext>
    </p:extLst>
  </p:cSld>
  <p:clrMapOvr>
    <a:masterClrMapping/>
  </p:clrMapOvr>
  <p:transition>
    <p:wheel spokes="3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2B980-041C-49B0-9C4F-68F0F7AA9B3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612435"/>
      </p:ext>
    </p:extLst>
  </p:cSld>
  <p:clrMapOvr>
    <a:masterClrMapping/>
  </p:clrMapOvr>
  <p:transition>
    <p:wheel spokes="3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5FC8A-0442-4873-819D-FEF11958A66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683242"/>
      </p:ext>
    </p:extLst>
  </p:cSld>
  <p:clrMapOvr>
    <a:masterClrMapping/>
  </p:clrMapOvr>
  <p:transition>
    <p:wheel spokes="3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6B5A2-703D-4328-BB44-00CA0406C83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919895"/>
      </p:ext>
    </p:extLst>
  </p:cSld>
  <p:clrMapOvr>
    <a:masterClrMapping/>
  </p:clrMapOvr>
  <p:transition>
    <p:wheel spokes="3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052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69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F178B-53B5-45FE-8BB2-843C22EE422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542453"/>
      </p:ext>
    </p:extLst>
  </p:cSld>
  <p:clrMapOvr>
    <a:masterClrMapping/>
  </p:clrMapOvr>
  <p:transition>
    <p:wheel spokes="3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4E532-368F-44B5-93A9-54BA071E119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672745"/>
      </p:ext>
    </p:extLst>
  </p:cSld>
  <p:clrMapOvr>
    <a:masterClrMapping/>
  </p:clrMapOvr>
  <p:transition>
    <p:wheel spokes="3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0E001-39D0-42F6-9F2E-62BC77C91F0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634232"/>
      </p:ext>
    </p:extLst>
  </p:cSld>
  <p:clrMapOvr>
    <a:masterClrMapping/>
  </p:clrMapOvr>
  <p:transition>
    <p:wheel spokes="3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54F8D-8EA6-49C4-B9B5-AE3F5BA4472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382065"/>
      </p:ext>
    </p:extLst>
  </p:cSld>
  <p:clrMapOvr>
    <a:masterClrMapping/>
  </p:clrMapOvr>
  <p:transition>
    <p:wheel spokes="3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8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B4A06-065B-49DB-93CC-B99CEC1BFAF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FCFD-6327-44F0-8060-F88204C82C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43287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9742E-F278-4964-B67A-1F7869CFD31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FCFD-6327-44F0-8060-F88204C82C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5236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5CEDB-F785-4F33-BD11-69CFDBC736A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FCFD-6327-44F0-8060-F88204C82C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49087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FF219-C2B2-4F63-87F5-B9F17025BFD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FCFD-6327-44F0-8060-F88204C82C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8985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47E51-C2D4-41FA-AAE9-409AA8B7EEA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FCFD-6327-44F0-8060-F88204C82C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96217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7B35D-0F8A-4E64-9215-4CF94346291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FCFD-6327-44F0-8060-F88204C82C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65044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6B1A6-AE85-40CA-A921-6CDF962AEDF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FCFD-6327-44F0-8060-F88204C82C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55149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052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6CFDF-666F-40D4-A2D4-C9FF1A45D8A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FCFD-6327-44F0-8060-F88204C82C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39493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0610B-8FD3-4E0E-8EFE-BE421B4FAB1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FCFD-6327-44F0-8060-F88204C82C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56925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03C2D-055A-4EB5-A9BD-38508F5B0B7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FCFD-6327-44F0-8060-F88204C82C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15837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4876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4876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154BE-6E41-4CF2-A13A-AE30E20FF71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FCFD-6327-44F0-8060-F88204C82C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18032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7194B-01E6-4B2B-AC67-B2B926B8B7E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792639"/>
      </p:ext>
    </p:extLst>
  </p:cSld>
  <p:clrMapOvr>
    <a:masterClrMapping/>
  </p:clrMapOvr>
  <p:transition>
    <p:wheel spokes="3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FEE3-9D82-4DB5-998F-ECD001EAFDD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137998"/>
      </p:ext>
    </p:extLst>
  </p:cSld>
  <p:clrMapOvr>
    <a:masterClrMapping/>
  </p:clrMapOvr>
  <p:transition>
    <p:wheel spokes="3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8BDE-8F13-48C2-BE65-75F01E8AE81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971138"/>
      </p:ext>
    </p:extLst>
  </p:cSld>
  <p:clrMapOvr>
    <a:masterClrMapping/>
  </p:clrMapOvr>
  <p:transition>
    <p:wheel spokes="3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E8204-7C03-4D4E-9CAF-3B0C1F0C075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958658"/>
      </p:ext>
    </p:extLst>
  </p:cSld>
  <p:clrMapOvr>
    <a:masterClrMapping/>
  </p:clrMapOvr>
  <p:transition>
    <p:wheel spokes="3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ACB0D-8726-4D4E-AD68-1A6F97A434D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833110"/>
      </p:ext>
    </p:extLst>
  </p:cSld>
  <p:clrMapOvr>
    <a:masterClrMapping/>
  </p:clrMapOvr>
  <p:transition>
    <p:wheel spokes="3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11C55-C365-49A1-8D31-29EF0D4E0C9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756955"/>
      </p:ext>
    </p:extLst>
  </p:cSld>
  <p:clrMapOvr>
    <a:masterClrMapping/>
  </p:clrMapOvr>
  <p:transition>
    <p:wheel spokes="3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BDC8-4EDE-4FCC-82FD-185B28CABAB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047961"/>
      </p:ext>
    </p:extLst>
  </p:cSld>
  <p:clrMapOvr>
    <a:masterClrMapping/>
  </p:clrMapOvr>
  <p:transition>
    <p:wheel spokes="3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052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69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B4A7D-BCA8-44AC-AFD0-FB34662DDD6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90083"/>
      </p:ext>
    </p:extLst>
  </p:cSld>
  <p:clrMapOvr>
    <a:masterClrMapping/>
  </p:clrMapOvr>
  <p:transition>
    <p:wheel spokes="3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F3034-DFE5-4D4A-B66D-64C1FE5A1DC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863444"/>
      </p:ext>
    </p:extLst>
  </p:cSld>
  <p:clrMapOvr>
    <a:masterClrMapping/>
  </p:clrMapOvr>
  <p:transition>
    <p:wheel spokes="3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644F2-8A61-40D7-8FF8-F0B3AF0B876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456451"/>
      </p:ext>
    </p:extLst>
  </p:cSld>
  <p:clrMapOvr>
    <a:masterClrMapping/>
  </p:clrMapOvr>
  <p:transition>
    <p:wheel spokes="3"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54463-E3A5-4EE5-8C25-8FACC56F034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737103"/>
      </p:ext>
    </p:extLst>
  </p:cSld>
  <p:clrMapOvr>
    <a:masterClrMapping/>
  </p:clrMapOvr>
  <p:transition>
    <p:wheel spokes="3"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2D3F8-1201-4B83-8B64-F296CCDF9A2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580799"/>
      </p:ext>
    </p:extLst>
  </p:cSld>
  <p:clrMapOvr>
    <a:masterClrMapping/>
  </p:clrMapOvr>
  <p:transition>
    <p:wheel spokes="3"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7615-5B3A-4F3B-936A-1E6A5BFDFD8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581822"/>
      </p:ext>
    </p:extLst>
  </p:cSld>
  <p:clrMapOvr>
    <a:masterClrMapping/>
  </p:clrMapOvr>
  <p:transition>
    <p:wheel spokes="3"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C046-1921-4D74-83AD-70C751C34E6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126549"/>
      </p:ext>
    </p:extLst>
  </p:cSld>
  <p:clrMapOvr>
    <a:masterClrMapping/>
  </p:clrMapOvr>
  <p:transition>
    <p:wheel spokes="3"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5BCF2-0DF8-4AFA-BC99-CFFBDA161DD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46777"/>
      </p:ext>
    </p:extLst>
  </p:cSld>
  <p:clrMapOvr>
    <a:masterClrMapping/>
  </p:clrMapOvr>
  <p:transition>
    <p:wheel spokes="3"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82AF2-D570-4347-9B4C-7989FE8E6A9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696637"/>
      </p:ext>
    </p:extLst>
  </p:cSld>
  <p:clrMapOvr>
    <a:masterClrMapping/>
  </p:clrMapOvr>
  <p:transition>
    <p:wheel spokes="3"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37EAC-D0D3-48BF-85BF-0211034EFFC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152800"/>
      </p:ext>
    </p:extLst>
  </p:cSld>
  <p:clrMapOvr>
    <a:masterClrMapping/>
  </p:clrMapOvr>
  <p:transition>
    <p:wheel spokes="3"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EF031-A045-47F3-88BE-03E6F0C7233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244135"/>
      </p:ext>
    </p:extLst>
  </p:cSld>
  <p:clrMapOvr>
    <a:masterClrMapping/>
  </p:clrMapOvr>
  <p:transition>
    <p:wheel spokes="3"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052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69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8DA35-14B1-4A04-B95B-5FE52BD54D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250330"/>
      </p:ext>
    </p:extLst>
  </p:cSld>
  <p:clrMapOvr>
    <a:masterClrMapping/>
  </p:clrMapOvr>
  <p:transition>
    <p:wheel spokes="3"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55F2E-81F0-4F7D-A12F-3213C66DA57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086495"/>
      </p:ext>
    </p:extLst>
  </p:cSld>
  <p:clrMapOvr>
    <a:masterClrMapping/>
  </p:clrMapOvr>
  <p:transition>
    <p:wheel spokes="3"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DAB7-F901-4D48-ABD0-783F50A4E8A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032105"/>
      </p:ext>
    </p:extLst>
  </p:cSld>
  <p:clrMapOvr>
    <a:masterClrMapping/>
  </p:clrMapOvr>
  <p:transition>
    <p:wheel spokes="3"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1F789-CA21-4DF6-B748-E3F488C54E6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766711"/>
      </p:ext>
    </p:extLst>
  </p:cSld>
  <p:clrMapOvr>
    <a:masterClrMapping/>
  </p:clrMapOvr>
  <p:transition>
    <p:wheel spokes="3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E2589-C377-4E33-9265-C9EAF72A0EF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77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875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wheel spokes="3"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2F1C5-5A8F-42DF-8840-7B08E0BF1AC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77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4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wheel spokes="3"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5000">
              <a:schemeClr val="accent5">
                <a:lumMod val="60000"/>
                <a:lumOff val="40000"/>
                <a:alpha val="33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23"/>
            <a:fld id="{01D9CF5A-AE07-4A76-B013-22025FFD74C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23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23"/>
            <a:fld id="{35F4FCFD-6327-44F0-8060-F88204C82C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223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406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FE726E4-4923-4DF0-9AFB-72199D8DD0F5}" type="datetime1">
              <a:rPr lang="ru-RU" smtClean="0">
                <a:solidFill>
                  <a:srgbClr val="000000"/>
                </a:solidFill>
              </a:rPr>
              <a:t>14.05.2019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27F851C-A4D7-4C7C-BB10-F1D833BCDE58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48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20FA5-3F6B-470F-BED3-152B5BA6AA7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77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800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p:transition>
    <p:wheel spokes="3"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BB9913-EA82-4064-ACB1-4CBE1B3F407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77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165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</p:sldLayoutIdLst>
  <p:transition>
    <p:wheel spokes="3"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5000">
              <a:schemeClr val="accent5">
                <a:lumMod val="60000"/>
                <a:lumOff val="40000"/>
                <a:alpha val="33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23"/>
            <a:fld id="{BBF115E6-0AD7-46B8-96D1-1B358A95874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6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23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23"/>
            <a:fld id="{35F4FCFD-6327-44F0-8060-F88204C82C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223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241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1AF60-083F-4110-B205-FE62CA6EEAA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77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464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transition>
    <p:wheel spokes="3"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245F6-1A83-48A8-AF56-204100C957F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14.05.2019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77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912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</p:sldLayoutIdLst>
  <p:transition>
    <p:wheel spokes="3"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-242888"/>
            <a:ext cx="9771063" cy="733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292350" y="981075"/>
            <a:ext cx="6096000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smtClean="0">
                <a:solidFill>
                  <a:srgbClr val="006600"/>
                </a:solidFill>
              </a:rPr>
              <a:t>Урок русского языка в 4 классе</a:t>
            </a:r>
            <a:br>
              <a:rPr lang="ru-RU" sz="4000" b="1" smtClean="0">
                <a:solidFill>
                  <a:srgbClr val="006600"/>
                </a:solidFill>
              </a:rPr>
            </a:br>
            <a:r>
              <a:rPr lang="ru-RU" sz="4000" b="1" smtClean="0">
                <a:solidFill>
                  <a:srgbClr val="006600"/>
                </a:solidFill>
              </a:rPr>
              <a:t>ОС «Школа 2100»</a:t>
            </a:r>
          </a:p>
        </p:txBody>
      </p:sp>
      <p:pic>
        <p:nvPicPr>
          <p:cNvPr id="205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-242888"/>
            <a:ext cx="9771063" cy="733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2555875" y="1916113"/>
            <a:ext cx="59769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400" b="1" kern="0" dirty="0" smtClean="0">
                <a:solidFill>
                  <a:srgbClr val="006600"/>
                </a:solidFill>
              </a:rPr>
              <a:t>Урок</a:t>
            </a:r>
            <a:r>
              <a:rPr lang="ru-RU" sz="4400" b="1" kern="0" dirty="0">
                <a:solidFill>
                  <a:srgbClr val="006600"/>
                </a:solidFill>
              </a:rPr>
              <a:t> </a:t>
            </a:r>
            <a:r>
              <a:rPr lang="ru-RU" sz="4400" b="1" kern="0" dirty="0" smtClean="0">
                <a:solidFill>
                  <a:srgbClr val="006600"/>
                </a:solidFill>
              </a:rPr>
              <a:t>литературного чтения</a:t>
            </a:r>
            <a:endParaRPr lang="ru-RU" sz="4400" b="1" kern="0" dirty="0">
              <a:solidFill>
                <a:srgbClr val="00660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9DF1C1-B322-41C7-B545-3EB5D72ABAB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60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skrabinskaya.files.wordpress.com/2013/01/5f8350820dd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68044" y="1836697"/>
            <a:ext cx="3624402" cy="288032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411760" y="404664"/>
            <a:ext cx="51125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</a:rPr>
              <a:t>Настроимся на плодотворную работу!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pic>
        <p:nvPicPr>
          <p:cNvPr id="7" name="Picture 3" descr="C:\Users\Елена\Pictures\со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1728192" cy="1702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19206" y="2919448"/>
            <a:ext cx="4896544" cy="5976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i="1" dirty="0" smtClean="0">
                <a:solidFill>
                  <a:srgbClr val="002060"/>
                </a:solidFill>
              </a:rPr>
              <a:t/>
            </a:r>
            <a:br>
              <a:rPr lang="ru-RU" sz="2800" i="1" dirty="0" smtClean="0">
                <a:solidFill>
                  <a:srgbClr val="002060"/>
                </a:solidFill>
              </a:rPr>
            </a:br>
            <a:endParaRPr lang="ru-RU" sz="2800" i="1" dirty="0">
              <a:solidFill>
                <a:srgbClr val="002060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95353" y="3257040"/>
            <a:ext cx="4896544" cy="5976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i="1" dirty="0" smtClean="0">
                <a:solidFill>
                  <a:srgbClr val="002060"/>
                </a:solidFill>
              </a:rPr>
              <a:t>Мы не будем здесь скучать…</a:t>
            </a:r>
            <a:endParaRPr lang="ru-RU" sz="2800" i="1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9206" y="2060848"/>
            <a:ext cx="46488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solidFill>
                  <a:srgbClr val="002060"/>
                </a:solidFill>
                <a:ea typeface="+mj-ea"/>
                <a:cs typeface="+mj-cs"/>
              </a:rPr>
              <a:t>На столе у </a:t>
            </a:r>
            <a:r>
              <a:rPr lang="ru-RU" sz="2800" b="1" i="1" dirty="0" smtClean="0">
                <a:solidFill>
                  <a:srgbClr val="002060"/>
                </a:solidFill>
                <a:ea typeface="+mj-ea"/>
                <a:cs typeface="+mj-cs"/>
              </a:rPr>
              <a:t>нас </a:t>
            </a:r>
            <a:r>
              <a:rPr lang="ru-RU" sz="2800" b="1" i="1" dirty="0">
                <a:solidFill>
                  <a:srgbClr val="002060"/>
                </a:solidFill>
                <a:ea typeface="+mj-ea"/>
                <a:cs typeface="+mj-cs"/>
              </a:rPr>
              <a:t>в порядке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331089" y="2691592"/>
            <a:ext cx="45079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>
                <a:solidFill>
                  <a:srgbClr val="002060"/>
                </a:solidFill>
              </a:rPr>
              <a:t>Ручки, книжки и </a:t>
            </a:r>
            <a:r>
              <a:rPr lang="ru-RU" sz="2800" i="1" dirty="0" smtClean="0">
                <a:solidFill>
                  <a:srgbClr val="002060"/>
                </a:solidFill>
              </a:rPr>
              <a:t>тетрадки!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362920" y="4005064"/>
            <a:ext cx="39810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>
                <a:solidFill>
                  <a:srgbClr val="002060"/>
                </a:solidFill>
              </a:rPr>
              <a:t>Будем знанья </a:t>
            </a:r>
            <a:r>
              <a:rPr lang="ru-RU" sz="2800" i="1" dirty="0" smtClean="0">
                <a:solidFill>
                  <a:srgbClr val="002060"/>
                </a:solidFill>
              </a:rPr>
              <a:t>получать!</a:t>
            </a:r>
            <a:endParaRPr lang="ru-RU" dirty="0"/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5360" y="4653136"/>
            <a:ext cx="5502743" cy="5976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i="1" dirty="0" smtClean="0">
                <a:solidFill>
                  <a:srgbClr val="002060"/>
                </a:solidFill>
              </a:rPr>
              <a:t>Мы работать будем дружно…</a:t>
            </a:r>
            <a:endParaRPr lang="ru-RU" sz="2800" i="1" dirty="0">
              <a:solidFill>
                <a:srgbClr val="00206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5758" y="5517232"/>
            <a:ext cx="4272003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>
                <a:solidFill>
                  <a:srgbClr val="002060"/>
                </a:solidFill>
              </a:rPr>
              <a:t>Строить будущее нужно!</a:t>
            </a:r>
          </a:p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FCFD-6327-44F0-8060-F88204C82C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036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6" grpId="0"/>
      <p:bldP spid="17" grpId="0"/>
      <p:bldP spid="19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82"/>
            <a:ext cx="7772400" cy="1470025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Arial Narrow" pitchFamily="34" charset="0"/>
              </a:rPr>
              <a:t>Сформулируем цели урока!</a:t>
            </a:r>
            <a:endParaRPr lang="ru-RU" dirty="0">
              <a:latin typeface="Arial Narrow" pitchFamily="34" charset="0"/>
            </a:endParaRPr>
          </a:p>
        </p:txBody>
      </p:sp>
      <p:pic>
        <p:nvPicPr>
          <p:cNvPr id="5" name="Picture 3" descr="C:\Users\Елена\Pictures\сов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035368"/>
            <a:ext cx="3456384" cy="3404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624078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82"/>
            <a:ext cx="7772400" cy="1470025"/>
          </a:xfrm>
        </p:spPr>
        <p:txBody>
          <a:bodyPr>
            <a:normAutofit/>
          </a:bodyPr>
          <a:lstStyle/>
          <a:p>
            <a:r>
              <a:rPr lang="ru-RU" dirty="0">
                <a:latin typeface="Arial Narrow" pitchFamily="34" charset="0"/>
              </a:rPr>
              <a:t>Ц</a:t>
            </a:r>
            <a:r>
              <a:rPr lang="ru-RU" dirty="0" smtClean="0">
                <a:latin typeface="Arial Narrow" pitchFamily="34" charset="0"/>
              </a:rPr>
              <a:t>ели урока:</a:t>
            </a:r>
            <a:endParaRPr lang="ru-RU" dirty="0">
              <a:latin typeface="Arial Narrow" pitchFamily="34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475656" y="1700808"/>
            <a:ext cx="6400800" cy="4608512"/>
          </a:xfrm>
        </p:spPr>
        <p:txBody>
          <a:bodyPr>
            <a:normAutofit fontScale="92500"/>
          </a:bodyPr>
          <a:lstStyle/>
          <a:p>
            <a:pPr marL="457200" indent="-457200">
              <a:buFontTx/>
              <a:buChar char="-"/>
            </a:pPr>
            <a:r>
              <a:rPr lang="ru-RU" b="1" dirty="0" smtClean="0">
                <a:solidFill>
                  <a:srgbClr val="FF0000"/>
                </a:solidFill>
              </a:rPr>
              <a:t>Работа с текстом</a:t>
            </a:r>
            <a:r>
              <a:rPr lang="ru-RU" dirty="0" smtClean="0">
                <a:solidFill>
                  <a:srgbClr val="FF0000"/>
                </a:solidFill>
              </a:rPr>
              <a:t>: определение темы, идеи, составление плана, работа со словом</a:t>
            </a:r>
          </a:p>
          <a:p>
            <a:pPr marL="457200" indent="-457200">
              <a:buFontTx/>
              <a:buChar char="-"/>
            </a:pPr>
            <a:r>
              <a:rPr lang="ru-RU" b="1" dirty="0" smtClean="0">
                <a:solidFill>
                  <a:srgbClr val="FF0000"/>
                </a:solidFill>
              </a:rPr>
              <a:t>Обогащение</a:t>
            </a:r>
            <a:r>
              <a:rPr lang="ru-RU" dirty="0" smtClean="0">
                <a:solidFill>
                  <a:srgbClr val="FF0000"/>
                </a:solidFill>
              </a:rPr>
              <a:t> словаря, развитие речи;</a:t>
            </a:r>
          </a:p>
          <a:p>
            <a:pPr marL="457200" indent="-457200">
              <a:buFontTx/>
              <a:buChar char="-"/>
            </a:pPr>
            <a:r>
              <a:rPr lang="ru-RU" b="1" dirty="0" smtClean="0">
                <a:solidFill>
                  <a:srgbClr val="FF0000"/>
                </a:solidFill>
              </a:rPr>
              <a:t>Развитие</a:t>
            </a:r>
            <a:r>
              <a:rPr lang="ru-RU" dirty="0" smtClean="0">
                <a:solidFill>
                  <a:srgbClr val="FF0000"/>
                </a:solidFill>
              </a:rPr>
              <a:t> литературного и языкового кругозора</a:t>
            </a:r>
          </a:p>
          <a:p>
            <a:pPr marL="457200" indent="-457200">
              <a:buFontTx/>
              <a:buChar char="-"/>
            </a:pPr>
            <a:r>
              <a:rPr lang="ru-RU" b="1" dirty="0" smtClean="0">
                <a:solidFill>
                  <a:srgbClr val="FF0000"/>
                </a:solidFill>
              </a:rPr>
              <a:t>Стремление</a:t>
            </a:r>
            <a:r>
              <a:rPr lang="ru-RU" dirty="0" smtClean="0">
                <a:solidFill>
                  <a:srgbClr val="FF0000"/>
                </a:solidFill>
              </a:rPr>
              <a:t> к формированию в себе важных нравственных качеств</a:t>
            </a:r>
            <a:endParaRPr lang="ru-RU" dirty="0">
              <a:solidFill>
                <a:srgbClr val="FF0000"/>
              </a:solidFill>
            </a:endParaRPr>
          </a:p>
          <a:p>
            <a:pPr marL="457200" indent="-457200">
              <a:buFontTx/>
              <a:buChar char="-"/>
            </a:pP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4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5243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91680" y="6328441"/>
            <a:ext cx="5619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Arial Narrow" pitchFamily="34" charset="0"/>
              </a:rPr>
              <a:t>(1904 – 1941)</a:t>
            </a:r>
            <a:endParaRPr lang="ru-RU" sz="2800" b="1" dirty="0">
              <a:latin typeface="Arial Narrow" pitchFamily="34" charset="0"/>
            </a:endParaRPr>
          </a:p>
        </p:txBody>
      </p:sp>
      <p:pic>
        <p:nvPicPr>
          <p:cNvPr id="1026" name="Picture 2" descr="H:\СОВЕСТЬ. Откр. урок\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79" y="7050"/>
            <a:ext cx="8508190" cy="6381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5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http://books.moda/sites/books.moda/files/imagecache/zoom/prd_img/15/10/15/dl_image_492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27283" y="1"/>
            <a:ext cx="2697045" cy="3268265"/>
          </a:xfrm>
          <a:prstGeom prst="rect">
            <a:avLst/>
          </a:prstGeom>
          <a:noFill/>
        </p:spPr>
      </p:pic>
      <p:pic>
        <p:nvPicPr>
          <p:cNvPr id="30722" name="Picture 2" descr="http://s2.thingpic.com/images/2N/ZHEcBJTNVmFFQHPPM8KZ4g7y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0979" y="0"/>
            <a:ext cx="2606853" cy="3275083"/>
          </a:xfrm>
          <a:prstGeom prst="rect">
            <a:avLst/>
          </a:prstGeom>
          <a:noFill/>
        </p:spPr>
      </p:pic>
      <p:pic>
        <p:nvPicPr>
          <p:cNvPr id="30726" name="Picture 6" descr="http://massaget.ru/images/237/118775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3360349"/>
            <a:ext cx="2846120" cy="3497677"/>
          </a:xfrm>
          <a:prstGeom prst="rect">
            <a:avLst/>
          </a:prstGeom>
          <a:noFill/>
        </p:spPr>
      </p:pic>
      <p:pic>
        <p:nvPicPr>
          <p:cNvPr id="5" name="Picture 2" descr="http://kleinburd.ru/news/wp-content/uploads/2014/01/3198093_98cc4f92.jpg"/>
          <p:cNvPicPr>
            <a:picLocks noChangeAspect="1" noChangeArrowheads="1"/>
          </p:cNvPicPr>
          <p:nvPr/>
        </p:nvPicPr>
        <p:blipFill>
          <a:blip r:embed="rId5"/>
          <a:srcRect t="67334" r="80938"/>
          <a:stretch>
            <a:fillRect/>
          </a:stretch>
        </p:blipFill>
        <p:spPr bwMode="auto">
          <a:xfrm>
            <a:off x="4667224" y="3374059"/>
            <a:ext cx="3145141" cy="3483941"/>
          </a:xfrm>
          <a:prstGeom prst="rect">
            <a:avLst/>
          </a:prstGeom>
          <a:noFill/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6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http://kleinburd.ru/news/wp-content/uploads/2014/01/3198093_98cc4f92.jpg"/>
          <p:cNvPicPr>
            <a:picLocks noChangeAspect="1" noChangeArrowheads="1"/>
          </p:cNvPicPr>
          <p:nvPr/>
        </p:nvPicPr>
        <p:blipFill>
          <a:blip r:embed="rId2"/>
          <a:srcRect t="30607" r="81644" b="33540"/>
          <a:stretch>
            <a:fillRect/>
          </a:stretch>
        </p:blipFill>
        <p:spPr bwMode="auto">
          <a:xfrm>
            <a:off x="571473" y="1"/>
            <a:ext cx="3064424" cy="3379610"/>
          </a:xfrm>
          <a:prstGeom prst="rect">
            <a:avLst/>
          </a:prstGeom>
          <a:noFill/>
        </p:spPr>
      </p:pic>
      <p:pic>
        <p:nvPicPr>
          <p:cNvPr id="31750" name="Picture 6" descr="http://kleinburd.ru/news/wp-content/uploads/2014/01/3198093_98cc4f92.jpg"/>
          <p:cNvPicPr>
            <a:picLocks noChangeAspect="1" noChangeArrowheads="1"/>
          </p:cNvPicPr>
          <p:nvPr/>
        </p:nvPicPr>
        <p:blipFill>
          <a:blip r:embed="rId2"/>
          <a:srcRect l="50832" t="72581" r="35048"/>
          <a:stretch>
            <a:fillRect/>
          </a:stretch>
        </p:blipFill>
        <p:spPr bwMode="auto">
          <a:xfrm>
            <a:off x="4953006" y="26"/>
            <a:ext cx="2931365" cy="3359939"/>
          </a:xfrm>
          <a:prstGeom prst="rect">
            <a:avLst/>
          </a:prstGeom>
          <a:noFill/>
        </p:spPr>
      </p:pic>
      <p:pic>
        <p:nvPicPr>
          <p:cNvPr id="31752" name="Picture 8" descr="http://kleinburd.ru/news/wp-content/uploads/2014/01/3198093_98cc4f92.jpg"/>
          <p:cNvPicPr>
            <a:picLocks noChangeAspect="1" noChangeArrowheads="1"/>
          </p:cNvPicPr>
          <p:nvPr/>
        </p:nvPicPr>
        <p:blipFill>
          <a:blip r:embed="rId2"/>
          <a:srcRect l="18356" t="70832" r="64700"/>
          <a:stretch>
            <a:fillRect/>
          </a:stretch>
        </p:blipFill>
        <p:spPr bwMode="auto">
          <a:xfrm>
            <a:off x="476229" y="3730578"/>
            <a:ext cx="2871643" cy="3127423"/>
          </a:xfrm>
          <a:prstGeom prst="rect">
            <a:avLst/>
          </a:prstGeom>
          <a:noFill/>
        </p:spPr>
      </p:pic>
      <p:pic>
        <p:nvPicPr>
          <p:cNvPr id="31754" name="Picture 10" descr="http://kleinburd.ru/news/wp-content/uploads/2014/01/3198093_98cc4f92.jpg"/>
          <p:cNvPicPr>
            <a:picLocks noChangeAspect="1" noChangeArrowheads="1"/>
          </p:cNvPicPr>
          <p:nvPr/>
        </p:nvPicPr>
        <p:blipFill>
          <a:blip r:embed="rId2"/>
          <a:srcRect l="35174" t="74174" r="49294"/>
          <a:stretch>
            <a:fillRect/>
          </a:stretch>
        </p:blipFill>
        <p:spPr bwMode="auto">
          <a:xfrm>
            <a:off x="4742075" y="3749795"/>
            <a:ext cx="2782254" cy="3108208"/>
          </a:xfrm>
          <a:prstGeom prst="rect">
            <a:avLst/>
          </a:prstGeom>
          <a:noFill/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7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566707"/>
            <a:ext cx="7772400" cy="1470025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Arial Narrow" pitchFamily="34" charset="0"/>
              </a:rPr>
              <a:t/>
            </a:r>
            <a:br>
              <a:rPr lang="ru-RU" dirty="0" smtClean="0">
                <a:latin typeface="Arial Narrow" pitchFamily="34" charset="0"/>
              </a:rPr>
            </a:br>
            <a:endParaRPr lang="ru-RU" dirty="0">
              <a:latin typeface="Arial Narrow" pitchFamily="34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8</a:t>
            </a:fld>
            <a:endParaRPr kumimoji="0" lang="en-US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2290"/>
            <a:ext cx="9144000" cy="486916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275856" y="1233626"/>
            <a:ext cx="208823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Совесть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5899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5922" y="321446"/>
            <a:ext cx="44630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План рассказа</a:t>
            </a:r>
            <a:endParaRPr lang="ru-RU" sz="5400" b="1" dirty="0">
              <a:ln w="1905"/>
              <a:gradFill>
                <a:gsLst>
                  <a:gs pos="0">
                    <a:srgbClr val="F79646">
                      <a:shade val="20000"/>
                      <a:satMod val="200000"/>
                    </a:srgbClr>
                  </a:gs>
                  <a:gs pos="78000">
                    <a:srgbClr val="F79646">
                      <a:tint val="90000"/>
                      <a:shade val="89000"/>
                      <a:satMod val="220000"/>
                    </a:srgbClr>
                  </a:gs>
                  <a:gs pos="100000">
                    <a:srgbClr val="F79646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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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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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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EAEBDE"/>
              </a:buClr>
              <a:buSz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1. Нина не пошла в школу.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EAEBDE"/>
              </a:buClr>
              <a:buSz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2. Встреча в роще.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EAEBDE"/>
              </a:buClr>
              <a:buSz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3. Разговор с мальчиком.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EAEBDE"/>
              </a:buClr>
              <a:buSz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4. Пришла на помощь.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EAEBDE"/>
              </a:buClr>
              <a:buSz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5. Возвращение в рощу.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341693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124744"/>
            <a:ext cx="4968552" cy="28562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5530" y="3980411"/>
            <a:ext cx="39363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Нина Карнаухова не приготовила урока по алгебре и решила не идти в школу.</a:t>
            </a:r>
          </a:p>
          <a:p>
            <a:r>
              <a:rPr lang="ru-RU" dirty="0"/>
              <a:t>Но, чтобы знакомые случайно не увидели, как она во время рабочего дня болтается с книгами по городу, Нина украдкой прошла в рощу.</a:t>
            </a:r>
          </a:p>
          <a:p>
            <a:r>
              <a:rPr lang="ru-RU" dirty="0"/>
              <a:t>Положив пакет с завтраком и связку книг под куст, она побежала догонять красивую </a:t>
            </a:r>
            <a:r>
              <a:rPr lang="ru-RU" dirty="0" smtClean="0"/>
              <a:t>бабочку…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36597" y="89622"/>
            <a:ext cx="49827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СОКРАТИ ТЕКСТ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08004" y="4149080"/>
            <a:ext cx="39244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Нина Карнаухова не приготовила урока по алгебре </a:t>
            </a:r>
            <a:r>
              <a:rPr lang="ru-RU" dirty="0" smtClean="0"/>
              <a:t>и </a:t>
            </a:r>
            <a:r>
              <a:rPr lang="ru-RU" dirty="0"/>
              <a:t>не </a:t>
            </a:r>
            <a:r>
              <a:rPr lang="ru-RU" dirty="0" smtClean="0"/>
              <a:t>пошла </a:t>
            </a:r>
            <a:r>
              <a:rPr lang="ru-RU" dirty="0"/>
              <a:t>в школу.</a:t>
            </a:r>
          </a:p>
          <a:p>
            <a:r>
              <a:rPr lang="ru-RU" dirty="0" smtClean="0"/>
              <a:t>Она украдкой </a:t>
            </a:r>
            <a:r>
              <a:rPr lang="ru-RU" dirty="0"/>
              <a:t>прошла в рощу.</a:t>
            </a:r>
          </a:p>
          <a:p>
            <a:r>
              <a:rPr lang="ru-RU" dirty="0"/>
              <a:t>Положив пакет с завтраком </a:t>
            </a:r>
            <a:r>
              <a:rPr lang="ru-RU" dirty="0" smtClean="0"/>
              <a:t>и книги </a:t>
            </a:r>
            <a:r>
              <a:rPr lang="ru-RU" dirty="0"/>
              <a:t>под куст, она побежала </a:t>
            </a:r>
            <a:r>
              <a:rPr lang="ru-RU" dirty="0" smtClean="0"/>
              <a:t>догонять бабочку…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10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153738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6380" y="4581128"/>
            <a:ext cx="411037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12541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303030"/>
                </a:solidFill>
                <a:latin typeface="Arial" pitchFamily="34" charset="0"/>
                <a:cs typeface="Arial" pitchFamily="34" charset="0"/>
              </a:rPr>
              <a:t>…и </a:t>
            </a:r>
            <a:r>
              <a:rPr lang="ru-RU" dirty="0">
                <a:solidFill>
                  <a:srgbClr val="303030"/>
                </a:solidFill>
                <a:latin typeface="Arial" pitchFamily="34" charset="0"/>
                <a:cs typeface="Arial" pitchFamily="34" charset="0"/>
              </a:rPr>
              <a:t>наткнулась на малыша, который смотрел на нее добрыми, доверчивыми глазами.</a:t>
            </a:r>
            <a:endParaRPr lang="ru-RU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indent="12541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303030"/>
                </a:solidFill>
                <a:latin typeface="Arial" pitchFamily="34" charset="0"/>
                <a:cs typeface="Arial" pitchFamily="34" charset="0"/>
              </a:rPr>
              <a:t>А так как в руке он сжимал букварь с заложенной в него тетрадкой, то Нина смекнула, в чем дело, и решила над ним подшутить.</a:t>
            </a:r>
            <a:endParaRPr lang="ru-RU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15144" y="21889"/>
            <a:ext cx="48256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СОКРАТИ ТЕКСТ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768" y="1064606"/>
            <a:ext cx="4248429" cy="323161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27994" y="4797152"/>
            <a:ext cx="36484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12541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303030"/>
                </a:solidFill>
                <a:latin typeface="Arial" pitchFamily="34" charset="0"/>
                <a:cs typeface="Arial" pitchFamily="34" charset="0"/>
              </a:rPr>
              <a:t>…и </a:t>
            </a:r>
            <a:r>
              <a:rPr lang="ru-RU" dirty="0">
                <a:solidFill>
                  <a:srgbClr val="303030"/>
                </a:solidFill>
                <a:latin typeface="Arial" pitchFamily="34" charset="0"/>
                <a:cs typeface="Arial" pitchFamily="34" charset="0"/>
              </a:rPr>
              <a:t>наткнулась на </a:t>
            </a:r>
            <a:r>
              <a:rPr lang="ru-RU" dirty="0" smtClean="0">
                <a:solidFill>
                  <a:srgbClr val="303030"/>
                </a:solidFill>
                <a:latin typeface="Arial" pitchFamily="34" charset="0"/>
                <a:cs typeface="Arial" pitchFamily="34" charset="0"/>
              </a:rPr>
              <a:t>малыша. В </a:t>
            </a:r>
            <a:r>
              <a:rPr lang="ru-RU" dirty="0">
                <a:solidFill>
                  <a:srgbClr val="303030"/>
                </a:solidFill>
                <a:latin typeface="Arial" pitchFamily="34" charset="0"/>
                <a:cs typeface="Arial" pitchFamily="34" charset="0"/>
              </a:rPr>
              <a:t>руке он сжимал букварь с </a:t>
            </a:r>
            <a:r>
              <a:rPr lang="ru-RU" dirty="0" smtClean="0">
                <a:solidFill>
                  <a:srgbClr val="303030"/>
                </a:solidFill>
                <a:latin typeface="Arial" pitchFamily="34" charset="0"/>
                <a:cs typeface="Arial" pitchFamily="34" charset="0"/>
              </a:rPr>
              <a:t>тетрадкой. Нина решила </a:t>
            </a:r>
            <a:r>
              <a:rPr lang="ru-RU" dirty="0">
                <a:solidFill>
                  <a:srgbClr val="303030"/>
                </a:solidFill>
                <a:latin typeface="Arial" pitchFamily="34" charset="0"/>
                <a:cs typeface="Arial" pitchFamily="34" charset="0"/>
              </a:rPr>
              <a:t>над ним подшутить.</a:t>
            </a:r>
            <a:endParaRPr lang="ru-RU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11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680380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bigslide.ru/images/1/851/960/img9.jpg"/>
          <p:cNvPicPr>
            <a:picLocks noChangeAspect="1" noChangeArrowheads="1"/>
          </p:cNvPicPr>
          <p:nvPr/>
        </p:nvPicPr>
        <p:blipFill>
          <a:blip r:embed="rId2"/>
          <a:srcRect l="14803" t="14548" r="14667" b="5960"/>
          <a:stretch>
            <a:fillRect/>
          </a:stretch>
        </p:blipFill>
        <p:spPr bwMode="auto">
          <a:xfrm>
            <a:off x="2123728" y="837834"/>
            <a:ext cx="4392481" cy="338437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23832" y="4225322"/>
            <a:ext cx="445759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2541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i="1" dirty="0">
                <a:solidFill>
                  <a:srgbClr val="303030"/>
                </a:solidFill>
                <a:latin typeface="Arial Narrow" pitchFamily="34" charset="0"/>
                <a:cs typeface="Arial" pitchFamily="34" charset="0"/>
              </a:rPr>
              <a:t>- Несчастный прогульщик! - строго сказала она. - И это с таких юных лет ты уже обманываешь родителей и школу?</a:t>
            </a:r>
          </a:p>
          <a:p>
            <a:pPr lvl="0" indent="12541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i="1" dirty="0">
                <a:solidFill>
                  <a:srgbClr val="303030"/>
                </a:solidFill>
                <a:latin typeface="Arial Narrow" pitchFamily="34" charset="0"/>
                <a:cs typeface="Arial" pitchFamily="34" charset="0"/>
              </a:rPr>
              <a:t>- Нет! - удивленно ответил малыш. - Я просто шел на урок. Но тут в лесу ходит большая собака. Она залаяла, и я заблудился.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76056" y="4222210"/>
            <a:ext cx="37434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2541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i="1" dirty="0" smtClean="0">
                <a:solidFill>
                  <a:srgbClr val="303030"/>
                </a:solidFill>
                <a:latin typeface="Arial Narrow" pitchFamily="34" charset="0"/>
                <a:cs typeface="Arial" pitchFamily="34" charset="0"/>
              </a:rPr>
              <a:t>Нина обозвала его  прогульщиком. Малыш возразил, что он  </a:t>
            </a:r>
            <a:r>
              <a:rPr lang="ru-RU" sz="2000" i="1" dirty="0">
                <a:solidFill>
                  <a:srgbClr val="303030"/>
                </a:solidFill>
                <a:latin typeface="Arial Narrow" pitchFamily="34" charset="0"/>
                <a:cs typeface="Arial" pitchFamily="34" charset="0"/>
              </a:rPr>
              <a:t>шел на </a:t>
            </a:r>
            <a:r>
              <a:rPr lang="ru-RU" sz="2000" i="1" dirty="0" smtClean="0">
                <a:solidFill>
                  <a:srgbClr val="303030"/>
                </a:solidFill>
                <a:latin typeface="Arial Narrow" pitchFamily="34" charset="0"/>
                <a:cs typeface="Arial" pitchFamily="34" charset="0"/>
              </a:rPr>
              <a:t>урок, но он испугался большой собаки и </a:t>
            </a:r>
            <a:r>
              <a:rPr lang="ru-RU" sz="2000" i="1" dirty="0">
                <a:solidFill>
                  <a:srgbClr val="303030"/>
                </a:solidFill>
                <a:latin typeface="Arial Narrow" pitchFamily="34" charset="0"/>
                <a:cs typeface="Arial" pitchFamily="34" charset="0"/>
              </a:rPr>
              <a:t>заблудился.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36597" y="89622"/>
            <a:ext cx="49827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СОКРАТИ ТЕКСТ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12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detskiychas.ru/wp-content/uploads/2013/10/gaidar_soves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9409" y="840030"/>
            <a:ext cx="2930703" cy="3356799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9512" y="4272677"/>
            <a:ext cx="482453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2541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303030"/>
                </a:solidFill>
                <a:latin typeface="Arial" pitchFamily="34" charset="0"/>
                <a:cs typeface="Arial" pitchFamily="34" charset="0"/>
              </a:rPr>
              <a:t>Нина нахмурилась. Но этот малыш был такой смешной и добродушный, что ей пришлось взять его за руку и повести через рощу.</a:t>
            </a: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rgbClr val="303030"/>
                </a:solidFill>
                <a:latin typeface="Arial" pitchFamily="34" charset="0"/>
                <a:cs typeface="Arial" pitchFamily="34" charset="0"/>
              </a:rPr>
              <a:t>А связка Нининых книг и завтрак так и остались лежать под кустом, потому что поднять их перед малышом теперь было бы </a:t>
            </a:r>
            <a:r>
              <a:rPr lang="ru-RU" dirty="0">
                <a:solidFill>
                  <a:srgbClr val="303030"/>
                </a:solidFill>
                <a:latin typeface="Arial" pitchFamily="34" charset="0"/>
                <a:cs typeface="Arial" pitchFamily="34" charset="0"/>
              </a:rPr>
              <a:t>стыдно. Вышмыгнула* из-за ветвей собака, книг не тронула, а завтрак съела.</a:t>
            </a:r>
            <a:endParaRPr lang="ru-RU" sz="2800" i="1" dirty="0">
              <a:latin typeface="Arial Narrow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64088" y="4365104"/>
            <a:ext cx="352839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2541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303030"/>
                </a:solidFill>
                <a:latin typeface="Arial" pitchFamily="34" charset="0"/>
                <a:cs typeface="Arial" pitchFamily="34" charset="0"/>
              </a:rPr>
              <a:t>Нина </a:t>
            </a:r>
            <a:r>
              <a:rPr lang="ru-RU" dirty="0" smtClean="0">
                <a:solidFill>
                  <a:srgbClr val="303030"/>
                </a:solidFill>
                <a:latin typeface="Arial" pitchFamily="34" charset="0"/>
                <a:cs typeface="Arial" pitchFamily="34" charset="0"/>
              </a:rPr>
              <a:t>взяла </a:t>
            </a:r>
            <a:r>
              <a:rPr lang="ru-RU" dirty="0">
                <a:solidFill>
                  <a:srgbClr val="303030"/>
                </a:solidFill>
                <a:latin typeface="Arial" pitchFamily="34" charset="0"/>
                <a:cs typeface="Arial" pitchFamily="34" charset="0"/>
              </a:rPr>
              <a:t>его за руку и </a:t>
            </a:r>
            <a:r>
              <a:rPr lang="ru-RU" dirty="0" smtClean="0">
                <a:solidFill>
                  <a:srgbClr val="303030"/>
                </a:solidFill>
                <a:latin typeface="Arial" pitchFamily="34" charset="0"/>
                <a:cs typeface="Arial" pitchFamily="34" charset="0"/>
              </a:rPr>
              <a:t>повела </a:t>
            </a:r>
            <a:r>
              <a:rPr lang="ru-RU" dirty="0">
                <a:solidFill>
                  <a:srgbClr val="303030"/>
                </a:solidFill>
                <a:latin typeface="Arial" pitchFamily="34" charset="0"/>
                <a:cs typeface="Arial" pitchFamily="34" charset="0"/>
              </a:rPr>
              <a:t>через </a:t>
            </a:r>
            <a:r>
              <a:rPr lang="ru-RU" dirty="0" smtClean="0">
                <a:solidFill>
                  <a:srgbClr val="303030"/>
                </a:solidFill>
                <a:latin typeface="Arial" pitchFamily="34" charset="0"/>
                <a:cs typeface="Arial" pitchFamily="34" charset="0"/>
              </a:rPr>
              <a:t>рощу.</a:t>
            </a:r>
            <a:r>
              <a: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rgbClr val="303030"/>
                </a:solidFill>
                <a:latin typeface="Arial" pitchFamily="34" charset="0"/>
                <a:cs typeface="Arial" pitchFamily="34" charset="0"/>
              </a:rPr>
              <a:t>А связка </a:t>
            </a:r>
            <a:r>
              <a:rPr lang="ru-RU" dirty="0">
                <a:solidFill>
                  <a:srgbClr val="303030"/>
                </a:solidFill>
                <a:latin typeface="Arial" pitchFamily="34" charset="0"/>
                <a:cs typeface="Arial" pitchFamily="34" charset="0"/>
              </a:rPr>
              <a:t>книг и завтрак </a:t>
            </a:r>
            <a:r>
              <a:rPr lang="ru-RU" dirty="0" smtClean="0">
                <a:solidFill>
                  <a:srgbClr val="303030"/>
                </a:solidFill>
                <a:latin typeface="Arial" pitchFamily="34" charset="0"/>
                <a:cs typeface="Arial" pitchFamily="34" charset="0"/>
              </a:rPr>
              <a:t>остались под </a:t>
            </a:r>
            <a:r>
              <a:rPr lang="ru-RU" dirty="0">
                <a:solidFill>
                  <a:srgbClr val="303030"/>
                </a:solidFill>
                <a:latin typeface="Arial" pitchFamily="34" charset="0"/>
                <a:cs typeface="Arial" pitchFamily="34" charset="0"/>
              </a:rPr>
              <a:t>кустом, потому что поднять их перед малышом </a:t>
            </a:r>
            <a:r>
              <a:rPr lang="ru-RU" dirty="0" smtClean="0">
                <a:solidFill>
                  <a:srgbClr val="303030"/>
                </a:solidFill>
                <a:latin typeface="Arial" pitchFamily="34" charset="0"/>
                <a:cs typeface="Arial" pitchFamily="34" charset="0"/>
              </a:rPr>
              <a:t>было </a:t>
            </a:r>
            <a:r>
              <a:rPr lang="ru-RU" dirty="0">
                <a:solidFill>
                  <a:srgbClr val="303030"/>
                </a:solidFill>
                <a:latin typeface="Arial" pitchFamily="34" charset="0"/>
                <a:cs typeface="Arial" pitchFamily="34" charset="0"/>
              </a:rPr>
              <a:t>стыдно. Вышмыгнула* из-за ветвей собака и завтрак съела.</a:t>
            </a:r>
            <a:endParaRPr lang="ru-RU" sz="2800" i="1" dirty="0">
              <a:latin typeface="Arial Narrow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56355" y="116632"/>
            <a:ext cx="48256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СОКРАТИ ТЕКСТ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13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libr-sch-2.moy.su/_ph/53/45592659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3768" y="836712"/>
            <a:ext cx="4468970" cy="289454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153437" y="4005064"/>
            <a:ext cx="465836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2541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i="1" dirty="0" smtClean="0">
                <a:solidFill>
                  <a:srgbClr val="303030"/>
                </a:solidFill>
                <a:latin typeface="Arial Narrow" pitchFamily="34" charset="0"/>
                <a:cs typeface="Arial" pitchFamily="34" charset="0"/>
              </a:rPr>
              <a:t>Вернулась Нина</a:t>
            </a:r>
            <a:r>
              <a:rPr lang="ru-RU" sz="2400" i="1" dirty="0">
                <a:solidFill>
                  <a:srgbClr val="30303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ru-RU" sz="2400" i="1" dirty="0" smtClean="0">
                <a:solidFill>
                  <a:srgbClr val="303030"/>
                </a:solidFill>
                <a:latin typeface="Arial Narrow" pitchFamily="34" charset="0"/>
                <a:cs typeface="Arial" pitchFamily="34" charset="0"/>
              </a:rPr>
              <a:t>и заплакала. Не жалко ей было завтрака. Но слишком хорошо пели над ее головой веселые птицы. И очень тяжело было на ее сердце, которое грызла беспощадная совесть.</a:t>
            </a:r>
            <a:endParaRPr lang="ru-RU" sz="2400" i="1" dirty="0" smtClean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418" y="3818052"/>
            <a:ext cx="403880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2541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i="1" dirty="0" smtClean="0">
                <a:solidFill>
                  <a:srgbClr val="303030"/>
                </a:solidFill>
                <a:latin typeface="Arial Narrow" pitchFamily="34" charset="0"/>
                <a:cs typeface="Arial" pitchFamily="34" charset="0"/>
              </a:rPr>
              <a:t>Вернулась Нина, села и заплакала. Нет! Не жалко ей было украденного завтрака. Но слишком хорошо пели над ее головой веселые птицы. И очень тяжело было на ее сердце, которое грызла беспощадная совесть.</a:t>
            </a:r>
            <a:endParaRPr lang="ru-RU" sz="2400" i="1" dirty="0" smtClean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68895" y="89622"/>
            <a:ext cx="55181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4. СОКРАТИ ТЕКСТ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14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ФИЗКУЛЬТМИНУТКА</a:t>
            </a:r>
            <a:endParaRPr lang="ru-RU" dirty="0"/>
          </a:p>
        </p:txBody>
      </p:sp>
      <p:pic>
        <p:nvPicPr>
          <p:cNvPr id="4" name="Рисунок 3" descr="0028-028-Fizkultminutk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FCFD-6327-44F0-8060-F88204C82C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05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134" y="188640"/>
            <a:ext cx="2702837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2583" y="3268452"/>
            <a:ext cx="784887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 smtClean="0">
                <a:solidFill>
                  <a:srgbClr val="C00000"/>
                </a:solidFill>
                <a:ea typeface="+mj-ea"/>
                <a:cs typeface="+mj-cs"/>
              </a:rPr>
              <a:t>Что </a:t>
            </a:r>
            <a:r>
              <a:rPr lang="ru-RU" sz="4400" b="1" i="1" dirty="0">
                <a:solidFill>
                  <a:srgbClr val="C00000"/>
                </a:solidFill>
                <a:ea typeface="+mj-ea"/>
                <a:cs typeface="+mj-cs"/>
              </a:rPr>
              <a:t>такое </a:t>
            </a:r>
            <a:r>
              <a:rPr lang="ru-RU" sz="4400" b="1" i="1" dirty="0">
                <a:solidFill>
                  <a:srgbClr val="002060"/>
                </a:solidFill>
                <a:ea typeface="+mj-ea"/>
                <a:cs typeface="+mj-cs"/>
              </a:rPr>
              <a:t>основная мысль </a:t>
            </a:r>
            <a:r>
              <a:rPr lang="ru-RU" sz="4400" b="1" i="1" dirty="0">
                <a:solidFill>
                  <a:srgbClr val="C00000"/>
                </a:solidFill>
                <a:ea typeface="+mj-ea"/>
                <a:cs typeface="+mj-cs"/>
              </a:rPr>
              <a:t>текста</a:t>
            </a:r>
            <a:r>
              <a:rPr lang="ru-RU" sz="4400" b="1" i="1" dirty="0" smtClean="0">
                <a:solidFill>
                  <a:srgbClr val="C00000"/>
                </a:solidFill>
                <a:ea typeface="+mj-ea"/>
                <a:cs typeface="+mj-cs"/>
              </a:rPr>
              <a:t>?</a:t>
            </a:r>
          </a:p>
          <a:p>
            <a:r>
              <a:rPr lang="ru-RU" sz="4400" b="1" i="1" dirty="0" smtClean="0">
                <a:solidFill>
                  <a:srgbClr val="C00000"/>
                </a:solidFill>
                <a:ea typeface="+mj-ea"/>
                <a:cs typeface="+mj-cs"/>
              </a:rPr>
              <a:t>Какова </a:t>
            </a:r>
            <a:r>
              <a:rPr lang="ru-RU" sz="4400" b="1" i="1" dirty="0" smtClean="0">
                <a:solidFill>
                  <a:schemeClr val="tx2">
                    <a:lumMod val="75000"/>
                  </a:schemeClr>
                </a:solidFill>
                <a:ea typeface="+mj-ea"/>
                <a:cs typeface="+mj-cs"/>
              </a:rPr>
              <a:t>основная мысль </a:t>
            </a:r>
            <a:r>
              <a:rPr lang="ru-RU" sz="4400" b="1" i="1" dirty="0" smtClean="0">
                <a:solidFill>
                  <a:srgbClr val="C00000"/>
                </a:solidFill>
                <a:ea typeface="+mj-ea"/>
                <a:cs typeface="+mj-cs"/>
              </a:rPr>
              <a:t>рассказа А. П. Гайдара?</a:t>
            </a:r>
            <a:r>
              <a:rPr lang="ru-RU" sz="4400" b="1" i="1" dirty="0">
                <a:solidFill>
                  <a:srgbClr val="C00000"/>
                </a:solidFill>
                <a:ea typeface="+mj-ea"/>
                <a:cs typeface="+mj-cs"/>
              </a:rPr>
              <a:t/>
            </a:r>
            <a:br>
              <a:rPr lang="ru-RU" sz="4400" b="1" i="1" dirty="0">
                <a:solidFill>
                  <a:srgbClr val="C00000"/>
                </a:solidFill>
                <a:ea typeface="+mj-ea"/>
                <a:cs typeface="+mj-cs"/>
              </a:rPr>
            </a:br>
            <a:endParaRPr lang="ru-RU" sz="4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915816" y="243515"/>
            <a:ext cx="5763373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Творческое задание – </a:t>
            </a:r>
          </a:p>
          <a:p>
            <a:pPr algn="ctr"/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</a:t>
            </a:r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формулировать вывод, </a:t>
            </a:r>
          </a:p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 которому  приводит </a:t>
            </a:r>
          </a:p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нас автор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16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97626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2720" y="188640"/>
            <a:ext cx="90630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5. Каким предстаёт мальчик?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261219" y="2528900"/>
            <a:ext cx="2592288" cy="208823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МАЛЫШ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372200" y="4200855"/>
            <a:ext cx="1933644" cy="176865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3529133" y="5145612"/>
            <a:ext cx="1959347" cy="16478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766746" y="3438640"/>
            <a:ext cx="2077061" cy="186256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1102157" y="1179240"/>
            <a:ext cx="1878348" cy="181297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6228184" y="1179240"/>
            <a:ext cx="1966592" cy="1944216"/>
          </a:xfrm>
          <a:prstGeom prst="ellipse">
            <a:avLst/>
          </a:prstGeom>
          <a:solidFill>
            <a:srgbClr val="E1A9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 стрелкой 11"/>
          <p:cNvCxnSpPr>
            <a:stCxn id="5" idx="2"/>
          </p:cNvCxnSpPr>
          <p:nvPr/>
        </p:nvCxnSpPr>
        <p:spPr>
          <a:xfrm flipH="1">
            <a:off x="2699792" y="3573016"/>
            <a:ext cx="561427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 flipV="1">
            <a:off x="2876278" y="2528900"/>
            <a:ext cx="561428" cy="4464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endCxn id="8" idx="0"/>
          </p:cNvCxnSpPr>
          <p:nvPr/>
        </p:nvCxnSpPr>
        <p:spPr>
          <a:xfrm flipH="1">
            <a:off x="4508807" y="4617132"/>
            <a:ext cx="48557" cy="5284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5615225" y="2636912"/>
            <a:ext cx="756975" cy="3704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565476" y="4225907"/>
            <a:ext cx="950740" cy="3912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17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378395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46443" y="188640"/>
            <a:ext cx="612475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5. Какой предстаёт Нина в начале рассказа? 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(заполнить жёлтые кружочки)</a:t>
            </a:r>
          </a:p>
        </p:txBody>
      </p:sp>
      <p:sp>
        <p:nvSpPr>
          <p:cNvPr id="5" name="Овал 4"/>
          <p:cNvSpPr/>
          <p:nvPr/>
        </p:nvSpPr>
        <p:spPr>
          <a:xfrm>
            <a:off x="3261219" y="2528900"/>
            <a:ext cx="2592288" cy="208823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Нина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074448" y="5365256"/>
            <a:ext cx="1919528" cy="117448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471660" y="1298351"/>
            <a:ext cx="1713034" cy="114143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2377180" y="3284984"/>
            <a:ext cx="842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5" idx="1"/>
          </p:cNvCxnSpPr>
          <p:nvPr/>
        </p:nvCxnSpPr>
        <p:spPr>
          <a:xfrm flipH="1" flipV="1">
            <a:off x="2946877" y="2267878"/>
            <a:ext cx="693974" cy="5668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4764574" y="4617132"/>
            <a:ext cx="167466" cy="7337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5326240" y="2266489"/>
            <a:ext cx="627653" cy="3704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718393" y="4005294"/>
            <a:ext cx="950740" cy="3912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1904170" y="5132447"/>
            <a:ext cx="1944216" cy="124888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323528" y="4160095"/>
            <a:ext cx="1944216" cy="109341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525090" y="2528901"/>
            <a:ext cx="1944216" cy="118813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6193763" y="5074239"/>
            <a:ext cx="1959347" cy="1224137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6680209" y="3784450"/>
            <a:ext cx="1959347" cy="1224137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6501974" y="2370189"/>
            <a:ext cx="1959347" cy="1224137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5522301" y="1086349"/>
            <a:ext cx="1959347" cy="1224137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 flipH="1">
            <a:off x="2123728" y="3805422"/>
            <a:ext cx="1161578" cy="6160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endCxn id="21" idx="1"/>
          </p:cNvCxnSpPr>
          <p:nvPr/>
        </p:nvCxnSpPr>
        <p:spPr>
          <a:xfrm>
            <a:off x="5326240" y="4473116"/>
            <a:ext cx="1154463" cy="7803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3261219" y="4346281"/>
            <a:ext cx="460909" cy="7861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V="1">
            <a:off x="5771154" y="3167468"/>
            <a:ext cx="709549" cy="1852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18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81595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95506" y="188640"/>
            <a:ext cx="802662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5. Какой предстаёт Нина в начале рассказа?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Какие чувства она испытывает после встречи с малышом?</a:t>
            </a:r>
            <a:endParaRPr lang="ru-RU" sz="24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261219" y="2528900"/>
            <a:ext cx="2592288" cy="208823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Нина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074448" y="5365256"/>
            <a:ext cx="1919528" cy="117448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471660" y="1298351"/>
            <a:ext cx="1713034" cy="114143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беспечная</a:t>
            </a:r>
            <a:endParaRPr lang="ru-RU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2377180" y="3284984"/>
            <a:ext cx="842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5" idx="1"/>
          </p:cNvCxnSpPr>
          <p:nvPr/>
        </p:nvCxnSpPr>
        <p:spPr>
          <a:xfrm flipH="1" flipV="1">
            <a:off x="2946877" y="2267878"/>
            <a:ext cx="693974" cy="5668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4764574" y="4617132"/>
            <a:ext cx="167466" cy="7337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5326240" y="2266489"/>
            <a:ext cx="627653" cy="3704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718393" y="4005294"/>
            <a:ext cx="950740" cy="3912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1904170" y="5132447"/>
            <a:ext cx="1944216" cy="124888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 smtClean="0">
                <a:solidFill>
                  <a:srgbClr val="4F81BD">
                    <a:lumMod val="75000"/>
                  </a:srgbClr>
                </a:solidFill>
              </a:rPr>
              <a:t>недисциплинированная</a:t>
            </a:r>
            <a:endParaRPr lang="ru-RU" sz="1600" b="1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323528" y="4160095"/>
            <a:ext cx="1944216" cy="109341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 smtClean="0">
                <a:solidFill>
                  <a:srgbClr val="4F81BD">
                    <a:lumMod val="75000"/>
                  </a:srgbClr>
                </a:solidFill>
              </a:rPr>
              <a:t>безответственная</a:t>
            </a:r>
            <a:endParaRPr lang="ru-RU" sz="1600" b="1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525090" y="2528901"/>
            <a:ext cx="1944216" cy="118813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 smtClean="0">
                <a:solidFill>
                  <a:srgbClr val="4F81BD">
                    <a:lumMod val="75000"/>
                  </a:srgbClr>
                </a:solidFill>
              </a:rPr>
              <a:t>легкомысленная</a:t>
            </a:r>
            <a:endParaRPr lang="ru-RU" sz="1600" b="1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6193763" y="5074239"/>
            <a:ext cx="1959347" cy="1224137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6680209" y="3784450"/>
            <a:ext cx="1959347" cy="1224137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6501974" y="2370189"/>
            <a:ext cx="1959347" cy="1224137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5522301" y="1086349"/>
            <a:ext cx="1959347" cy="1224137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 flipH="1">
            <a:off x="2123728" y="3805422"/>
            <a:ext cx="1161578" cy="6160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endCxn id="21" idx="1"/>
          </p:cNvCxnSpPr>
          <p:nvPr/>
        </p:nvCxnSpPr>
        <p:spPr>
          <a:xfrm>
            <a:off x="5326240" y="4473116"/>
            <a:ext cx="1154463" cy="7803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3261219" y="4346281"/>
            <a:ext cx="460909" cy="7861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V="1">
            <a:off x="5771154" y="3167468"/>
            <a:ext cx="709549" cy="1852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423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95506" y="188640"/>
            <a:ext cx="802662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5. Какой предстаёт Нина в начале рассказа?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Какие чувства она испытывает после встречи с малышом?</a:t>
            </a:r>
            <a:endParaRPr lang="ru-RU" sz="24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261219" y="2528900"/>
            <a:ext cx="2592288" cy="208823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Нина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074448" y="5365256"/>
            <a:ext cx="1919528" cy="117448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rgbClr val="C00000"/>
                </a:solidFill>
              </a:rPr>
              <a:t>РАСКАЯНИЕ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471660" y="1298351"/>
            <a:ext cx="1713034" cy="114143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4F81BD">
                    <a:lumMod val="75000"/>
                  </a:srgbClr>
                </a:solidFill>
              </a:rPr>
              <a:t>беспечная</a:t>
            </a:r>
            <a:endParaRPr lang="ru-RU" sz="1600" b="1" dirty="0">
              <a:solidFill>
                <a:srgbClr val="4F81BD">
                  <a:lumMod val="75000"/>
                </a:srgbClr>
              </a:solidFill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2377180" y="3284984"/>
            <a:ext cx="842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5" idx="1"/>
          </p:cNvCxnSpPr>
          <p:nvPr/>
        </p:nvCxnSpPr>
        <p:spPr>
          <a:xfrm flipH="1" flipV="1">
            <a:off x="2946877" y="2267878"/>
            <a:ext cx="693974" cy="5668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4764574" y="4617132"/>
            <a:ext cx="167466" cy="7337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5326240" y="2266489"/>
            <a:ext cx="627653" cy="3704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718393" y="4005294"/>
            <a:ext cx="950740" cy="3912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1904170" y="5132447"/>
            <a:ext cx="1944216" cy="124888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4F81BD">
                    <a:lumMod val="75000"/>
                  </a:srgbClr>
                </a:solidFill>
              </a:rPr>
              <a:t>недисциплинированная</a:t>
            </a:r>
            <a:endParaRPr lang="ru-RU" sz="1600" b="1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323528" y="4160095"/>
            <a:ext cx="1944216" cy="109341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4F81BD">
                    <a:lumMod val="75000"/>
                  </a:srgbClr>
                </a:solidFill>
              </a:rPr>
              <a:t>безответственная</a:t>
            </a:r>
            <a:endParaRPr lang="ru-RU" sz="1600" b="1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525090" y="2528901"/>
            <a:ext cx="1944216" cy="118813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4F81BD">
                    <a:lumMod val="75000"/>
                  </a:srgbClr>
                </a:solidFill>
              </a:rPr>
              <a:t>легкомысленная</a:t>
            </a:r>
            <a:endParaRPr lang="ru-RU" sz="1600" b="1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6193763" y="5074239"/>
            <a:ext cx="1959347" cy="1224137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rgbClr val="C00000"/>
                </a:solidFill>
              </a:rPr>
              <a:t>ТЯЖЕСТЬ НА СЕРДЦЕ</a:t>
            </a:r>
          </a:p>
        </p:txBody>
      </p:sp>
      <p:sp>
        <p:nvSpPr>
          <p:cNvPr id="22" name="Овал 21"/>
          <p:cNvSpPr/>
          <p:nvPr/>
        </p:nvSpPr>
        <p:spPr>
          <a:xfrm>
            <a:off x="6680209" y="3784450"/>
            <a:ext cx="1959347" cy="1224137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УГРЫЗЕНИЯ СОВЕСТИ</a:t>
            </a:r>
            <a:endParaRPr lang="ru-RU" b="1" dirty="0">
              <a:solidFill>
                <a:srgbClr val="C00000"/>
              </a:solidFill>
            </a:endParaRPr>
          </a:p>
          <a:p>
            <a:pPr lvl="0" algn="ctr"/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6501974" y="2370189"/>
            <a:ext cx="1959347" cy="1224137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rgbClr val="C00000"/>
                </a:solidFill>
              </a:rPr>
              <a:t>ЖЕЛАНИЕ ПОМОЧЬ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5522301" y="1086349"/>
            <a:ext cx="1959347" cy="1224137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СТЫД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 flipH="1">
            <a:off x="2123728" y="3805422"/>
            <a:ext cx="1161578" cy="6160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endCxn id="21" idx="1"/>
          </p:cNvCxnSpPr>
          <p:nvPr/>
        </p:nvCxnSpPr>
        <p:spPr>
          <a:xfrm>
            <a:off x="5326240" y="4473116"/>
            <a:ext cx="1154463" cy="7803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3261219" y="4346281"/>
            <a:ext cx="460909" cy="7861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V="1">
            <a:off x="5771154" y="3167468"/>
            <a:ext cx="709549" cy="1852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419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134" y="188640"/>
            <a:ext cx="2702837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878880" y="735958"/>
            <a:ext cx="576064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Что обозначает </a:t>
            </a:r>
          </a:p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заглавие рассказа?</a:t>
            </a:r>
          </a:p>
          <a:p>
            <a:pPr algn="ctr"/>
            <a:endParaRPr lang="ru-RU" sz="4800" b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06223" y="2924944"/>
            <a:ext cx="770485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Как вы понимаете значение слова «совесть»? </a:t>
            </a:r>
            <a:endParaRPr lang="ru-RU" sz="2000" b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50912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eco-spot.ru/gnikwixaby/4132"/>
          <p:cNvPicPr>
            <a:picLocks noChangeAspect="1" noChangeArrowheads="1"/>
          </p:cNvPicPr>
          <p:nvPr/>
        </p:nvPicPr>
        <p:blipFill>
          <a:blip r:embed="rId2"/>
          <a:srcRect b="18056"/>
          <a:stretch>
            <a:fillRect/>
          </a:stretch>
        </p:blipFill>
        <p:spPr bwMode="auto">
          <a:xfrm>
            <a:off x="9" y="2852939"/>
            <a:ext cx="9144007" cy="4005064"/>
          </a:xfrm>
          <a:prstGeom prst="rect">
            <a:avLst/>
          </a:prstGeom>
          <a:noFill/>
        </p:spPr>
      </p:pic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476233" y="188640"/>
            <a:ext cx="8191557" cy="236988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СОВЕСТЬ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 — способность человека, критически оценивая свои поступки, мысли, желания, осознавать и переживать свое несоответствие должному как собственное несовершенство.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Это чувство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нравственной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ответственности за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своё поведение перед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окружающими людьми, обществом.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22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AutoShape 4" descr="https://fs00.infourok.ru/images/doc/223/22206/4/310/img6.jpg"/>
          <p:cNvSpPr>
            <a:spLocks noChangeAspect="1" noChangeArrowheads="1"/>
          </p:cNvSpPr>
          <p:nvPr/>
        </p:nvSpPr>
        <p:spPr bwMode="auto">
          <a:xfrm>
            <a:off x="207450" y="-102395"/>
            <a:ext cx="397933" cy="223838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798" name="AutoShape 6" descr="https://fs00.infourok.ru/images/doc/223/22206/4/310/img6.jpg"/>
          <p:cNvSpPr>
            <a:spLocks noChangeAspect="1" noChangeArrowheads="1"/>
          </p:cNvSpPr>
          <p:nvPr/>
        </p:nvSpPr>
        <p:spPr bwMode="auto">
          <a:xfrm>
            <a:off x="207450" y="-102395"/>
            <a:ext cx="397933" cy="223838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33799" name="Picture 7" descr="C:\Users\Владелец\Desktop\img6.jpg"/>
          <p:cNvPicPr>
            <a:picLocks noChangeAspect="1" noChangeArrowheads="1"/>
          </p:cNvPicPr>
          <p:nvPr/>
        </p:nvPicPr>
        <p:blipFill>
          <a:blip r:embed="rId2"/>
          <a:srcRect l="51815" t="23330" r="6451" b="18480"/>
          <a:stretch>
            <a:fillRect/>
          </a:stretch>
        </p:blipFill>
        <p:spPr bwMode="auto">
          <a:xfrm>
            <a:off x="7020294" y="121445"/>
            <a:ext cx="1619261" cy="165137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064" y="2092211"/>
            <a:ext cx="420917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- Поступать вопреки своим убеждениям</a:t>
            </a:r>
          </a:p>
          <a:p>
            <a:pPr algn="ctr"/>
            <a:r>
              <a:rPr lang="ru-RU" sz="2400" dirty="0" smtClean="0"/>
              <a:t>- Жить честно, справедливо</a:t>
            </a:r>
          </a:p>
          <a:p>
            <a:pPr algn="ctr"/>
            <a:r>
              <a:rPr lang="ru-RU" sz="2400" dirty="0" smtClean="0"/>
              <a:t>- Делать что-либо хорошо,</a:t>
            </a:r>
          </a:p>
          <a:p>
            <a:pPr algn="ctr"/>
            <a:r>
              <a:rPr lang="ru-RU" sz="2400" dirty="0" smtClean="0"/>
              <a:t>добросовестно</a:t>
            </a:r>
          </a:p>
          <a:p>
            <a:pPr algn="ctr"/>
            <a:r>
              <a:rPr lang="ru-RU" sz="2400" dirty="0" smtClean="0"/>
              <a:t>- Жить спокойно, не испытывая угрызений совести</a:t>
            </a:r>
          </a:p>
          <a:p>
            <a:pPr algn="ctr"/>
            <a:r>
              <a:rPr lang="ru-RU" sz="2400" dirty="0" smtClean="0"/>
              <a:t>- Поступать без стыда, без стеснения</a:t>
            </a:r>
          </a:p>
          <a:p>
            <a:pPr algn="ctr"/>
            <a:r>
              <a:rPr lang="ru-RU" sz="2400" dirty="0" smtClean="0"/>
              <a:t>- Когда человек не выполнил того, что был обязан сделать, схитрил, обманул кого-то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765631" y="2092206"/>
            <a:ext cx="4357988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Жить по совести</a:t>
            </a:r>
          </a:p>
          <a:p>
            <a:pPr algn="ctr"/>
            <a:endParaRPr lang="ru-RU" sz="2400" dirty="0" smtClean="0"/>
          </a:p>
          <a:p>
            <a:pPr algn="ctr"/>
            <a:r>
              <a:rPr lang="ru-RU" sz="2400" dirty="0" smtClean="0"/>
              <a:t>Делать на совесть</a:t>
            </a:r>
          </a:p>
          <a:p>
            <a:pPr algn="ctr"/>
            <a:endParaRPr lang="ru-RU" sz="2400" dirty="0" smtClean="0"/>
          </a:p>
          <a:p>
            <a:pPr algn="ctr"/>
            <a:r>
              <a:rPr lang="ru-RU" sz="2400" dirty="0" smtClean="0"/>
              <a:t>Поступать против совести</a:t>
            </a:r>
          </a:p>
          <a:p>
            <a:pPr algn="ctr"/>
            <a:endParaRPr lang="ru-RU" sz="2400" dirty="0" smtClean="0"/>
          </a:p>
          <a:p>
            <a:pPr algn="ctr"/>
            <a:r>
              <a:rPr lang="ru-RU" sz="2400" dirty="0" smtClean="0"/>
              <a:t>Поступать без зазрения совести</a:t>
            </a:r>
          </a:p>
          <a:p>
            <a:pPr algn="ctr"/>
            <a:endParaRPr lang="ru-RU" sz="2400" dirty="0" smtClean="0"/>
          </a:p>
          <a:p>
            <a:pPr algn="ctr"/>
            <a:r>
              <a:rPr lang="ru-RU" sz="2400" dirty="0" smtClean="0"/>
              <a:t>Поступок на его совести</a:t>
            </a:r>
          </a:p>
          <a:p>
            <a:pPr algn="ctr"/>
            <a:endParaRPr lang="ru-RU" sz="2400" dirty="0" smtClean="0"/>
          </a:p>
          <a:p>
            <a:pPr algn="ctr"/>
            <a:r>
              <a:rPr lang="ru-RU" sz="2400" dirty="0" smtClean="0"/>
              <a:t>Жить со спокойной совестью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07450" y="404664"/>
            <a:ext cx="652441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6. Игра «НАЙДИ ПАРУ»</a:t>
            </a:r>
            <a:endParaRPr lang="ru-RU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28184" y="1776297"/>
            <a:ext cx="2823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Владимир Иванович Даль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659040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AutoShape 4" descr="https://fs00.infourok.ru/images/doc/223/22206/4/310/img6.jpg"/>
          <p:cNvSpPr>
            <a:spLocks noChangeAspect="1" noChangeArrowheads="1"/>
          </p:cNvSpPr>
          <p:nvPr/>
        </p:nvSpPr>
        <p:spPr bwMode="auto">
          <a:xfrm>
            <a:off x="207450" y="-102395"/>
            <a:ext cx="397933" cy="223838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3798" name="AutoShape 6" descr="https://fs00.infourok.ru/images/doc/223/22206/4/310/img6.jpg"/>
          <p:cNvSpPr>
            <a:spLocks noChangeAspect="1" noChangeArrowheads="1"/>
          </p:cNvSpPr>
          <p:nvPr/>
        </p:nvSpPr>
        <p:spPr bwMode="auto">
          <a:xfrm>
            <a:off x="207450" y="-102395"/>
            <a:ext cx="397933" cy="223838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33799" name="Picture 7" descr="C:\Users\Владелец\Desktop\img6.jpg"/>
          <p:cNvPicPr>
            <a:picLocks noChangeAspect="1" noChangeArrowheads="1"/>
          </p:cNvPicPr>
          <p:nvPr/>
        </p:nvPicPr>
        <p:blipFill>
          <a:blip r:embed="rId2"/>
          <a:srcRect l="51815" t="23330" r="6451" b="18480"/>
          <a:stretch>
            <a:fillRect/>
          </a:stretch>
        </p:blipFill>
        <p:spPr bwMode="auto">
          <a:xfrm>
            <a:off x="5905533" y="3268268"/>
            <a:ext cx="1619261" cy="844832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724"/>
            <a:ext cx="9144000" cy="577786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720829" y="29369"/>
            <a:ext cx="32127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ПРОВЕРЬ!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24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565219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67822" y="5763496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prstClr val="black"/>
                </a:solidFill>
              </a:rPr>
              <a:t>Что же хотел сказать автор этим рассказом?</a:t>
            </a:r>
          </a:p>
          <a:p>
            <a:r>
              <a:rPr lang="ru-RU" sz="2800" dirty="0" smtClean="0">
                <a:solidFill>
                  <a:prstClr val="black"/>
                </a:solidFill>
              </a:rPr>
              <a:t>Какова основная мысль рассказа?</a:t>
            </a:r>
            <a:endParaRPr lang="ru-RU" sz="2800" dirty="0">
              <a:solidFill>
                <a:prstClr val="black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230" y="1848442"/>
            <a:ext cx="5220072" cy="391505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22618" y="0"/>
            <a:ext cx="688329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Творческое задание –</a:t>
            </a:r>
          </a:p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заключение, вывод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584016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6162" y="1340768"/>
            <a:ext cx="79928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   Встреча с малышом изменила Нину. Автор рад тому, что она способна на добрые, хорошие поступки, готова прийти на помощь. Если человек понимает, что поступил не по совести, и раскаивается в этом, он не станет совершать дела, за которые ему будет стыдно. В этом заключена основная мысль поучительной истории, рассказанной Аркадием Петровичем Гайдаром.</a:t>
            </a:r>
          </a:p>
          <a:p>
            <a:pPr marL="285750" indent="-285750">
              <a:buFontTx/>
              <a:buChar char="-"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5628" y="188640"/>
            <a:ext cx="73804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Основная мысль текста</a:t>
            </a:r>
            <a:endParaRPr lang="ru-RU" sz="54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Picture 2" descr="http://festival.1september.ru/articles/632191/presentation/img5.JPG"/>
          <p:cNvPicPr>
            <a:picLocks noChangeAspect="1" noChangeArrowheads="1"/>
          </p:cNvPicPr>
          <p:nvPr/>
        </p:nvPicPr>
        <p:blipFill>
          <a:blip r:embed="rId2"/>
          <a:srcRect l="3529" t="4314" r="2353" b="6274"/>
          <a:stretch>
            <a:fillRect/>
          </a:stretch>
        </p:blipFill>
        <p:spPr bwMode="auto">
          <a:xfrm>
            <a:off x="1529020" y="3470943"/>
            <a:ext cx="5487173" cy="32602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770409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79712" y="702884"/>
            <a:ext cx="6480720" cy="1637095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Поделитесь </a:t>
            </a:r>
          </a:p>
          <a:p>
            <a:pPr algn="ctr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своими впечатлениями</a:t>
            </a:r>
          </a:p>
          <a:p>
            <a:pPr algn="ctr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от урока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t="12297" r="65617" b="3721"/>
          <a:stretch>
            <a:fillRect/>
          </a:stretch>
        </p:blipFill>
        <p:spPr bwMode="auto">
          <a:xfrm>
            <a:off x="107504" y="3499786"/>
            <a:ext cx="2014226" cy="2685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t="11760" r="68500" b="10961"/>
          <a:stretch>
            <a:fillRect/>
          </a:stretch>
        </p:blipFill>
        <p:spPr bwMode="auto">
          <a:xfrm>
            <a:off x="6804248" y="3366439"/>
            <a:ext cx="1925432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Users\Елена\Pictures\сова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16940"/>
            <a:ext cx="2242828" cy="2208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27784" y="3284984"/>
            <a:ext cx="38884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/>
              <a:t>Я узнал(а) много интересного…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Особенно </a:t>
            </a:r>
            <a:r>
              <a:rPr lang="ru-RU" dirty="0"/>
              <a:t>интересным было…</a:t>
            </a:r>
          </a:p>
          <a:p>
            <a:r>
              <a:rPr lang="ru-RU" dirty="0" smtClean="0"/>
              <a:t>-    На уроке я понял(а)…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Для меня осталось непонятным…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Я хотел(а) бы узнать больше о…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FCFD-6327-44F0-8060-F88204C82C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96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37846" y="476672"/>
            <a:ext cx="7715200" cy="2232248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Спасибо за работу на уроке!</a:t>
            </a:r>
          </a:p>
          <a:p>
            <a:pPr algn="ctr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Молодцы!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Samsung\Desktop\ШКОЛА\картинки для школы\6520537-n-nf----n----n---n---n-------n--n---n----nzn-n-n--n--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7886" y="2537944"/>
            <a:ext cx="4608512" cy="3531992"/>
          </a:xfrm>
          <a:prstGeom prst="rect">
            <a:avLst/>
          </a:prstGeom>
          <a:noFill/>
        </p:spPr>
      </p:pic>
      <p:pic>
        <p:nvPicPr>
          <p:cNvPr id="7" name="Picture 3" descr="C:\Users\Елена\Pictures\со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24" y="332656"/>
            <a:ext cx="2242828" cy="2208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FCFD-6327-44F0-8060-F88204C82C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932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910811"/>
            <a:ext cx="7143800" cy="203598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top">
              <a:avLst/>
            </a:prstTxWarp>
            <a:spAutoFit/>
          </a:bodyPr>
          <a:lstStyle/>
          <a:p>
            <a:pPr algn="ctr"/>
            <a:r>
              <a:rPr lang="ru-RU" sz="8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Удачи!</a:t>
            </a:r>
            <a:endParaRPr lang="ru-RU" sz="8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5842" name="Picture 2" descr="C:\Users\Владелец\Desktop\18big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38228" y="3107529"/>
            <a:ext cx="6836833" cy="2883694"/>
          </a:xfrm>
          <a:prstGeom prst="rect">
            <a:avLst/>
          </a:prstGeom>
          <a:noFill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29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9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0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1065</TotalTime>
  <Words>820</Words>
  <Application>Microsoft Office PowerPoint</Application>
  <PresentationFormat>Экран (4:3)</PresentationFormat>
  <Paragraphs>149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9</vt:i4>
      </vt:variant>
      <vt:variant>
        <vt:lpstr>Заголовки слайдов</vt:lpstr>
      </vt:variant>
      <vt:variant>
        <vt:i4>29</vt:i4>
      </vt:variant>
    </vt:vector>
  </HeadingPairs>
  <TitlesOfParts>
    <vt:vector size="38" baseType="lpstr">
      <vt:lpstr>3_Тема Office</vt:lpstr>
      <vt:lpstr>4_Тема Office</vt:lpstr>
      <vt:lpstr>7_Тема Office</vt:lpstr>
      <vt:lpstr>Оформление по умолчанию</vt:lpstr>
      <vt:lpstr>1_Тема Office</vt:lpstr>
      <vt:lpstr>9_Тема Office</vt:lpstr>
      <vt:lpstr>6_Тема Office</vt:lpstr>
      <vt:lpstr>8_Тема Office</vt:lpstr>
      <vt:lpstr>10_Тема Office</vt:lpstr>
      <vt:lpstr>Презентация PowerPoint</vt:lpstr>
      <vt:lpstr>Презентация PowerPoint</vt:lpstr>
      <vt:lpstr>Сформулируем цели урока!</vt:lpstr>
      <vt:lpstr>Цели урока: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ФИЗКУЛЬТМИНУТКА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Владелец</dc:creator>
  <cp:lastModifiedBy>Генералова Светлана Валерьевна</cp:lastModifiedBy>
  <cp:revision>62</cp:revision>
  <dcterms:created xsi:type="dcterms:W3CDTF">2016-12-19T17:15:22Z</dcterms:created>
  <dcterms:modified xsi:type="dcterms:W3CDTF">2019-05-14T07:38:14Z</dcterms:modified>
</cp:coreProperties>
</file>